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61" r:id="rId2"/>
    <p:sldId id="290" r:id="rId3"/>
    <p:sldId id="303" r:id="rId4"/>
    <p:sldId id="332" r:id="rId5"/>
    <p:sldId id="309" r:id="rId6"/>
    <p:sldId id="336" r:id="rId7"/>
    <p:sldId id="306" r:id="rId8"/>
    <p:sldId id="282" r:id="rId9"/>
    <p:sldId id="293" r:id="rId10"/>
    <p:sldId id="342" r:id="rId11"/>
    <p:sldId id="310" r:id="rId12"/>
    <p:sldId id="312" r:id="rId13"/>
    <p:sldId id="313" r:id="rId14"/>
    <p:sldId id="337" r:id="rId15"/>
    <p:sldId id="343" r:id="rId16"/>
    <p:sldId id="314" r:id="rId17"/>
    <p:sldId id="339" r:id="rId18"/>
    <p:sldId id="344" r:id="rId19"/>
    <p:sldId id="330" r:id="rId20"/>
    <p:sldId id="316" r:id="rId21"/>
    <p:sldId id="317" r:id="rId22"/>
    <p:sldId id="319" r:id="rId23"/>
    <p:sldId id="346" r:id="rId24"/>
    <p:sldId id="308" r:id="rId25"/>
    <p:sldId id="347" r:id="rId26"/>
    <p:sldId id="348" r:id="rId27"/>
    <p:sldId id="349" r:id="rId28"/>
    <p:sldId id="351" r:id="rId29"/>
    <p:sldId id="352" r:id="rId30"/>
    <p:sldId id="353" r:id="rId31"/>
    <p:sldId id="354" r:id="rId32"/>
    <p:sldId id="355" r:id="rId33"/>
    <p:sldId id="356" r:id="rId34"/>
    <p:sldId id="357" r:id="rId35"/>
    <p:sldId id="350" r:id="rId36"/>
    <p:sldId id="358" r:id="rId37"/>
    <p:sldId id="359" r:id="rId38"/>
    <p:sldId id="360" r:id="rId39"/>
    <p:sldId id="361" r:id="rId40"/>
    <p:sldId id="362" r:id="rId41"/>
    <p:sldId id="363" r:id="rId42"/>
    <p:sldId id="364" r:id="rId43"/>
    <p:sldId id="341" r:id="rId44"/>
    <p:sldId id="345" r:id="rId45"/>
    <p:sldId id="299" r:id="rId46"/>
    <p:sldId id="340"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B91A45-4A47-4E7A-8F58-627CE4C971BF}">
          <p14:sldIdLst>
            <p14:sldId id="261"/>
            <p14:sldId id="290"/>
            <p14:sldId id="303"/>
            <p14:sldId id="332"/>
            <p14:sldId id="309"/>
            <p14:sldId id="336"/>
            <p14:sldId id="306"/>
            <p14:sldId id="282"/>
            <p14:sldId id="293"/>
            <p14:sldId id="342"/>
            <p14:sldId id="310"/>
            <p14:sldId id="312"/>
            <p14:sldId id="313"/>
            <p14:sldId id="337"/>
            <p14:sldId id="343"/>
            <p14:sldId id="314"/>
            <p14:sldId id="339"/>
            <p14:sldId id="344"/>
            <p14:sldId id="330"/>
            <p14:sldId id="316"/>
            <p14:sldId id="317"/>
            <p14:sldId id="319"/>
            <p14:sldId id="346"/>
            <p14:sldId id="308"/>
            <p14:sldId id="347"/>
            <p14:sldId id="348"/>
            <p14:sldId id="349"/>
            <p14:sldId id="351"/>
            <p14:sldId id="352"/>
            <p14:sldId id="353"/>
            <p14:sldId id="354"/>
            <p14:sldId id="355"/>
            <p14:sldId id="356"/>
            <p14:sldId id="357"/>
            <p14:sldId id="350"/>
            <p14:sldId id="358"/>
            <p14:sldId id="359"/>
            <p14:sldId id="360"/>
            <p14:sldId id="361"/>
            <p14:sldId id="362"/>
            <p14:sldId id="363"/>
            <p14:sldId id="364"/>
            <p14:sldId id="341"/>
            <p14:sldId id="345"/>
          </p14:sldIdLst>
        </p14:section>
        <p14:section name="Untitled Section" id="{9F19EA48-BED3-48EC-ABCD-0327A9ECAFC0}">
          <p14:sldIdLst>
            <p14:sldId id="299"/>
            <p14:sldId id="34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h" initials="S" lastIdx="1" clrIdx="0">
    <p:extLst>
      <p:ext uri="{19B8F6BF-5375-455C-9EA6-DF929625EA0E}">
        <p15:presenceInfo xmlns:p15="http://schemas.microsoft.com/office/powerpoint/2012/main" userId="8c5bfb9c3208dd91" providerId="Windows Live"/>
      </p:ext>
    </p:extLst>
  </p:cmAuthor>
  <p:cmAuthor id="2" name="Vara Prasad Bandari" initials="VPB" lastIdx="1" clrIdx="1">
    <p:extLst>
      <p:ext uri="{19B8F6BF-5375-455C-9EA6-DF929625EA0E}">
        <p15:presenceInfo xmlns:p15="http://schemas.microsoft.com/office/powerpoint/2012/main" userId="8955ed8da7139e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4558" autoAdjust="0"/>
  </p:normalViewPr>
  <p:slideViewPr>
    <p:cSldViewPr>
      <p:cViewPr varScale="1">
        <p:scale>
          <a:sx n="121" d="100"/>
          <a:sy n="121" d="100"/>
        </p:scale>
        <p:origin x="181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20:01:01.603"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72FC0-3A6E-4FDF-98C7-05D53ADA3185}" type="datetimeFigureOut">
              <a:rPr lang="en-US" smtClean="0"/>
              <a:pPr/>
              <a:t>12/13/23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7E15A7B-879F-45B5-9291-0F55AE53DB35}" type="slidenum">
              <a:rPr lang="en-US" smtClean="0"/>
              <a:pPr/>
              <a:t>‹#›</a:t>
            </a:fld>
            <a:endParaRPr lang="en-US"/>
          </a:p>
        </p:txBody>
      </p:sp>
    </p:spTree>
    <p:extLst>
      <p:ext uri="{BB962C8B-B14F-4D97-AF65-F5344CB8AC3E}">
        <p14:creationId xmlns:p14="http://schemas.microsoft.com/office/powerpoint/2010/main" val="2392314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F44B48-72A2-4A15-9A9B-0DA2BF7C6B02}" type="datetimeFigureOut">
              <a:rPr lang="en-US" smtClean="0"/>
              <a:pPr/>
              <a:t>12/13/23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238FA3-189B-4AA8-9E46-1FED810FB611}" type="slidenum">
              <a:rPr lang="en-US" smtClean="0"/>
              <a:pPr/>
              <a:t>‹#›</a:t>
            </a:fld>
            <a:endParaRPr lang="en-US"/>
          </a:p>
        </p:txBody>
      </p:sp>
    </p:spTree>
    <p:extLst>
      <p:ext uri="{BB962C8B-B14F-4D97-AF65-F5344CB8AC3E}">
        <p14:creationId xmlns:p14="http://schemas.microsoft.com/office/powerpoint/2010/main" val="7986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238FA3-189B-4AA8-9E46-1FED810FB611}" type="slidenum">
              <a:rPr lang="en-US" smtClean="0"/>
              <a:pPr/>
              <a:t>26</a:t>
            </a:fld>
            <a:endParaRPr lang="en-US"/>
          </a:p>
        </p:txBody>
      </p:sp>
    </p:spTree>
    <p:extLst>
      <p:ext uri="{BB962C8B-B14F-4D97-AF65-F5344CB8AC3E}">
        <p14:creationId xmlns:p14="http://schemas.microsoft.com/office/powerpoint/2010/main" val="1822166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96978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050042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06686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3831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1244091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pPr/>
              <a:t>13 December 2023</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01790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pPr/>
              <a:t>13 December 2023</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24034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pPr/>
              <a:t>13 December 2023</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8801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pPr/>
              <a:t>13 December 2023</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3352883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pPr/>
              <a:t>13 December 2023</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73928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pPr/>
              <a:t>13 December 2023</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pPr/>
              <a:t>‹#›</a:t>
            </a:fld>
            <a:endParaRPr lang="en-US"/>
          </a:p>
        </p:txBody>
      </p:sp>
    </p:spTree>
    <p:extLst>
      <p:ext uri="{BB962C8B-B14F-4D97-AF65-F5344CB8AC3E}">
        <p14:creationId xmlns:p14="http://schemas.microsoft.com/office/powerpoint/2010/main" val="24522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8940" y="22860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pPr/>
              <a:t>13 December 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pPr/>
              <a:t>‹#›</a:t>
            </a:fld>
            <a:endParaRPr lang="en-US"/>
          </a:p>
        </p:txBody>
      </p:sp>
      <p:sp>
        <p:nvSpPr>
          <p:cNvPr id="8" name="Rectangle 7"/>
          <p:cNvSpPr/>
          <p:nvPr userDrawn="1"/>
        </p:nvSpPr>
        <p:spPr>
          <a:xfrm>
            <a:off x="298940" y="177143"/>
            <a:ext cx="86106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userDrawn="1"/>
        </p:nvCxnSpPr>
        <p:spPr>
          <a:xfrm>
            <a:off x="298940" y="1219200"/>
            <a:ext cx="86106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457200" y="1981200"/>
            <a:ext cx="8382000" cy="4144964"/>
          </a:xfrm>
        </p:spPr>
        <p:txBody>
          <a:bodyPr>
            <a:normAutofit/>
          </a:bodyPr>
          <a:lstStyle/>
          <a:p>
            <a:pPr marL="0" marR="0" indent="0" algn="ctr">
              <a:lnSpc>
                <a:spcPct val="115000"/>
              </a:lnSpc>
              <a:spcBef>
                <a:spcPts val="0"/>
              </a:spcBef>
              <a:spcAft>
                <a:spcPts val="0"/>
              </a:spcAft>
              <a:buNone/>
            </a:pPr>
            <a:r>
              <a:rPr lang="en-US" b="1" dirty="0">
                <a:effectLst/>
                <a:latin typeface="Times New Roman" panose="02020603050405020304" pitchFamily="18" charset="0"/>
                <a:ea typeface="Times New Roman" panose="02020603050405020304" pitchFamily="18" charset="0"/>
              </a:rPr>
              <a:t>DETECTION OF HUMAN ACTIVITY USING MACHINE LEARNING TECHNIQUES WITH SMARTPHONE SENSOR DATA ANALYSIS</a:t>
            </a:r>
            <a:endParaRPr lang="en-US" dirty="0">
              <a:effectLst/>
              <a:latin typeface="Times New Roman" panose="02020603050405020304" pitchFamily="18" charset="0"/>
              <a:ea typeface="Times New Roman" panose="02020603050405020304" pitchFamily="18" charset="0"/>
            </a:endParaRPr>
          </a:p>
        </p:txBody>
      </p:sp>
      <p:sp>
        <p:nvSpPr>
          <p:cNvPr id="4" name="Date Placeholder 3"/>
          <p:cNvSpPr>
            <a:spLocks noGrp="1"/>
          </p:cNvSpPr>
          <p:nvPr>
            <p:ph type="dt" sz="half" idx="10"/>
          </p:nvPr>
        </p:nvSpPr>
        <p:spPr/>
        <p:txBody>
          <a:bodyPr/>
          <a:lstStyle/>
          <a:p>
            <a:fld id="{00770AC0-521A-4761-B605-21BC84785148}" type="datetime3">
              <a:rPr lang="en-US" smtClean="0"/>
              <a:pPr/>
              <a:t>13 December 2023</a:t>
            </a:fld>
            <a:endParaRPr lang="en-US" dirty="0"/>
          </a:p>
        </p:txBody>
      </p:sp>
      <p:sp>
        <p:nvSpPr>
          <p:cNvPr id="5" name="Footer Placeholder 4"/>
          <p:cNvSpPr>
            <a:spLocks noGrp="1"/>
          </p:cNvSpPr>
          <p:nvPr>
            <p:ph type="ftr" sz="quarter" idx="11"/>
          </p:nvPr>
        </p:nvSpPr>
        <p:spPr/>
        <p:txBody>
          <a:bodyPr/>
          <a:lstStyle/>
          <a:p>
            <a:r>
              <a:rPr lang="en-US" dirty="0"/>
              <a:t>Department of CS</a:t>
            </a:r>
          </a:p>
        </p:txBody>
      </p:sp>
      <p:sp>
        <p:nvSpPr>
          <p:cNvPr id="6" name="Slide Number Placeholder 5"/>
          <p:cNvSpPr>
            <a:spLocks noGrp="1"/>
          </p:cNvSpPr>
          <p:nvPr>
            <p:ph type="sldNum" sz="quarter" idx="12"/>
          </p:nvPr>
        </p:nvSpPr>
        <p:spPr/>
        <p:txBody>
          <a:bodyPr/>
          <a:lstStyle/>
          <a:p>
            <a:fld id="{C0EC1BDC-9B67-430D-970A-E36C75175141}" type="slidenum">
              <a:rPr lang="en-US" smtClean="0"/>
              <a:pPr/>
              <a:t>1</a:t>
            </a:fld>
            <a:endParaRPr lang="en-US"/>
          </a:p>
        </p:txBody>
      </p:sp>
      <p:sp>
        <p:nvSpPr>
          <p:cNvPr id="7" name="Rectangle 6"/>
          <p:cNvSpPr/>
          <p:nvPr/>
        </p:nvSpPr>
        <p:spPr>
          <a:xfrm>
            <a:off x="685800" y="1744588"/>
            <a:ext cx="4033087" cy="769441"/>
          </a:xfrm>
          <a:prstGeom prst="rect">
            <a:avLst/>
          </a:prstGeom>
        </p:spPr>
        <p:txBody>
          <a:bodyPr wrap="square">
            <a:spAutoFit/>
          </a:bodyPr>
          <a:lstStyle/>
          <a:p>
            <a:pPr algn="ctr"/>
            <a:endParaRPr lang="en-US" sz="4400" dirty="0">
              <a:latin typeface="Arial" pitchFamily="34" charset="0"/>
              <a:cs typeface="Arial" pitchFamily="34" charset="0"/>
            </a:endParaRPr>
          </a:p>
        </p:txBody>
      </p:sp>
      <p:sp>
        <p:nvSpPr>
          <p:cNvPr id="8" name="Rectangle 7"/>
          <p:cNvSpPr/>
          <p:nvPr/>
        </p:nvSpPr>
        <p:spPr>
          <a:xfrm>
            <a:off x="2286000" y="4876800"/>
            <a:ext cx="4953000" cy="646331"/>
          </a:xfrm>
          <a:prstGeom prst="rect">
            <a:avLst/>
          </a:prstGeom>
        </p:spPr>
        <p:txBody>
          <a:bodyPr wrap="square">
            <a:spAutoFit/>
          </a:bodyPr>
          <a:lstStyle/>
          <a:p>
            <a:r>
              <a:rPr lang="en-US" b="1" dirty="0" err="1">
                <a:latin typeface="Arial" pitchFamily="34" charset="0"/>
                <a:cs typeface="Arial" pitchFamily="34" charset="0"/>
              </a:rPr>
              <a:t>Dumpali</a:t>
            </a:r>
            <a:r>
              <a:rPr lang="en-US" b="1" dirty="0">
                <a:latin typeface="Arial" pitchFamily="34" charset="0"/>
                <a:cs typeface="Arial" pitchFamily="34" charset="0"/>
              </a:rPr>
              <a:t> Sharath Chandra Reddy 00864049</a:t>
            </a:r>
          </a:p>
          <a:p>
            <a:r>
              <a:rPr lang="en-US" b="1" dirty="0" err="1">
                <a:latin typeface="Arial" pitchFamily="34" charset="0"/>
                <a:cs typeface="Arial" pitchFamily="34" charset="0"/>
              </a:rPr>
              <a:t>Kannanoor</a:t>
            </a:r>
            <a:r>
              <a:rPr lang="en-US" b="1" dirty="0">
                <a:latin typeface="Arial" pitchFamily="34" charset="0"/>
                <a:cs typeface="Arial" pitchFamily="34" charset="0"/>
              </a:rPr>
              <a:t> Spurgeon                    00865266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45B9-4141-79A2-3A28-39B1F7CADEDE}"/>
              </a:ext>
            </a:extLst>
          </p:cNvPr>
          <p:cNvSpPr>
            <a:spLocks noGrp="1"/>
          </p:cNvSpPr>
          <p:nvPr>
            <p:ph type="title"/>
          </p:nvPr>
        </p:nvSpPr>
        <p:spPr>
          <a:xfrm>
            <a:off x="365478" y="136525"/>
            <a:ext cx="8229600" cy="1143000"/>
          </a:xfrm>
        </p:spPr>
        <p:txBody>
          <a:bodyPr>
            <a:normAutofit fontScale="90000"/>
          </a:bodyPr>
          <a:lstStyle/>
          <a:p>
            <a:r>
              <a:rPr lang="en-IN" dirty="0"/>
              <a:t>Results and Output</a:t>
            </a:r>
            <a:br>
              <a:rPr lang="en-IN" sz="3600" dirty="0"/>
            </a:br>
            <a:r>
              <a:rPr lang="en-IN" sz="3600" dirty="0"/>
              <a:t>Module1 : Data Validation Process</a:t>
            </a:r>
          </a:p>
        </p:txBody>
      </p:sp>
      <p:pic>
        <p:nvPicPr>
          <p:cNvPr id="8" name="Content Placeholder 7">
            <a:extLst>
              <a:ext uri="{FF2B5EF4-FFF2-40B4-BE49-F238E27FC236}">
                <a16:creationId xmlns:a16="http://schemas.microsoft.com/office/drawing/2014/main" id="{3EB237B8-0B53-9C55-1BBC-ADB34AC5A4F9}"/>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6E077604-C1CB-7A72-253C-8CDB45613327}"/>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78B19FB-F393-230D-6690-5EC91EA5C7A7}"/>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A4F52D57-2B00-CD54-400B-3A8FB9D38AC2}"/>
              </a:ext>
            </a:extLst>
          </p:cNvPr>
          <p:cNvSpPr>
            <a:spLocks noGrp="1"/>
          </p:cNvSpPr>
          <p:nvPr>
            <p:ph type="sldNum" sz="quarter" idx="12"/>
          </p:nvPr>
        </p:nvSpPr>
        <p:spPr/>
        <p:txBody>
          <a:bodyPr/>
          <a:lstStyle/>
          <a:p>
            <a:fld id="{7B28076C-CE04-4A00-BFAA-A90EA8355859}" type="slidenum">
              <a:rPr lang="en-US" smtClean="0"/>
              <a:pPr/>
              <a:t>10</a:t>
            </a:fld>
            <a:endParaRPr lang="en-US"/>
          </a:p>
        </p:txBody>
      </p:sp>
    </p:spTree>
    <p:extLst>
      <p:ext uri="{BB962C8B-B14F-4D97-AF65-F5344CB8AC3E}">
        <p14:creationId xmlns:p14="http://schemas.microsoft.com/office/powerpoint/2010/main" val="1433508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0B13D5-88A0-4B23-AAFE-C6C612D69BBC}"/>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37AD4D47-4C0F-4D2C-BF3A-F039C7A5ABD3}"/>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BA1EF671-092A-468A-994A-63390B19B6B4}"/>
              </a:ext>
            </a:extLst>
          </p:cNvPr>
          <p:cNvSpPr>
            <a:spLocks noGrp="1"/>
          </p:cNvSpPr>
          <p:nvPr>
            <p:ph type="sldNum" sz="quarter" idx="12"/>
          </p:nvPr>
        </p:nvSpPr>
        <p:spPr/>
        <p:txBody>
          <a:bodyPr/>
          <a:lstStyle/>
          <a:p>
            <a:fld id="{7B28076C-CE04-4A00-BFAA-A90EA8355859}" type="slidenum">
              <a:rPr lang="en-US" smtClean="0"/>
              <a:pPr/>
              <a:t>11</a:t>
            </a:fld>
            <a:endParaRPr lang="en-US"/>
          </a:p>
        </p:txBody>
      </p:sp>
      <p:pic>
        <p:nvPicPr>
          <p:cNvPr id="8" name="Picture 7">
            <a:extLst>
              <a:ext uri="{FF2B5EF4-FFF2-40B4-BE49-F238E27FC236}">
                <a16:creationId xmlns:a16="http://schemas.microsoft.com/office/drawing/2014/main" id="{26DE1648-B4BD-CCC8-4D36-09706F87D6DC}"/>
              </a:ext>
            </a:extLst>
          </p:cNvPr>
          <p:cNvPicPr>
            <a:picLocks noChangeAspect="1"/>
          </p:cNvPicPr>
          <p:nvPr/>
        </p:nvPicPr>
        <p:blipFill>
          <a:blip r:embed="rId2"/>
          <a:stretch>
            <a:fillRect/>
          </a:stretch>
        </p:blipFill>
        <p:spPr>
          <a:xfrm>
            <a:off x="457200" y="1371600"/>
            <a:ext cx="8382000" cy="4800600"/>
          </a:xfrm>
          <a:prstGeom prst="rect">
            <a:avLst/>
          </a:prstGeom>
        </p:spPr>
      </p:pic>
    </p:spTree>
    <p:extLst>
      <p:ext uri="{BB962C8B-B14F-4D97-AF65-F5344CB8AC3E}">
        <p14:creationId xmlns:p14="http://schemas.microsoft.com/office/powerpoint/2010/main" val="18258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501794-6037-45C5-8653-3DC4F5730BF3}"/>
              </a:ext>
            </a:extLst>
          </p:cNvPr>
          <p:cNvSpPr>
            <a:spLocks noGrp="1"/>
          </p:cNvSpPr>
          <p:nvPr>
            <p:ph type="title"/>
          </p:nvPr>
        </p:nvSpPr>
        <p:spPr>
          <a:xfrm>
            <a:off x="325903" y="109562"/>
            <a:ext cx="8229600" cy="1143000"/>
          </a:xfrm>
        </p:spPr>
        <p:txBody>
          <a:bodyPr>
            <a:normAutofit fontScale="90000"/>
          </a:bodyPr>
          <a:lstStyle/>
          <a:p>
            <a:pPr algn="l"/>
            <a:r>
              <a:rPr lang="en-IN" sz="4000" dirty="0"/>
              <a:t>Module 2 </a:t>
            </a:r>
            <a:r>
              <a:rPr lang="en-IN" dirty="0"/>
              <a:t>: </a:t>
            </a:r>
            <a:r>
              <a:rPr lang="en-IN" sz="3600" dirty="0"/>
              <a:t>Data Visualization and splitting the             data set</a:t>
            </a:r>
          </a:p>
        </p:txBody>
      </p:sp>
      <p:sp>
        <p:nvSpPr>
          <p:cNvPr id="2" name="Date Placeholder 1">
            <a:extLst>
              <a:ext uri="{FF2B5EF4-FFF2-40B4-BE49-F238E27FC236}">
                <a16:creationId xmlns:a16="http://schemas.microsoft.com/office/drawing/2014/main" id="{4B50375F-CFC4-4116-A6B3-2E57AE0454D7}"/>
              </a:ext>
            </a:extLst>
          </p:cNvPr>
          <p:cNvSpPr>
            <a:spLocks noGrp="1"/>
          </p:cNvSpPr>
          <p:nvPr>
            <p:ph type="dt" sz="half" idx="10"/>
          </p:nvPr>
        </p:nvSpPr>
        <p:spPr/>
        <p:txBody>
          <a:bodyPr/>
          <a:lstStyle/>
          <a:p>
            <a:fld id="{9828E112-8377-45A9-BD19-18629BBD0547}" type="datetime3">
              <a:rPr lang="en-US" smtClean="0"/>
              <a:pPr/>
              <a:t>13 December 2023</a:t>
            </a:fld>
            <a:endParaRPr lang="en-US"/>
          </a:p>
        </p:txBody>
      </p:sp>
      <p:sp>
        <p:nvSpPr>
          <p:cNvPr id="3" name="Footer Placeholder 2">
            <a:extLst>
              <a:ext uri="{FF2B5EF4-FFF2-40B4-BE49-F238E27FC236}">
                <a16:creationId xmlns:a16="http://schemas.microsoft.com/office/drawing/2014/main" id="{3E54B108-BF2E-438F-B7DD-65365EF9D96A}"/>
              </a:ext>
            </a:extLst>
          </p:cNvPr>
          <p:cNvSpPr>
            <a:spLocks noGrp="1"/>
          </p:cNvSpPr>
          <p:nvPr>
            <p:ph type="ftr" sz="quarter" idx="11"/>
          </p:nvPr>
        </p:nvSpPr>
        <p:spPr/>
        <p:txBody>
          <a:bodyPr/>
          <a:lstStyle/>
          <a:p>
            <a:r>
              <a:rPr lang="en-US" dirty="0"/>
              <a:t>Department of CS</a:t>
            </a:r>
          </a:p>
        </p:txBody>
      </p:sp>
      <p:sp>
        <p:nvSpPr>
          <p:cNvPr id="4" name="Slide Number Placeholder 3">
            <a:extLst>
              <a:ext uri="{FF2B5EF4-FFF2-40B4-BE49-F238E27FC236}">
                <a16:creationId xmlns:a16="http://schemas.microsoft.com/office/drawing/2014/main" id="{D97A0DA4-8108-4DFE-9C5C-4449FD85B67D}"/>
              </a:ext>
            </a:extLst>
          </p:cNvPr>
          <p:cNvSpPr>
            <a:spLocks noGrp="1"/>
          </p:cNvSpPr>
          <p:nvPr>
            <p:ph type="sldNum" sz="quarter" idx="12"/>
          </p:nvPr>
        </p:nvSpPr>
        <p:spPr/>
        <p:txBody>
          <a:bodyPr/>
          <a:lstStyle/>
          <a:p>
            <a:fld id="{7B28076C-CE04-4A00-BFAA-A90EA8355859}" type="slidenum">
              <a:rPr lang="en-US" smtClean="0"/>
              <a:pPr/>
              <a:t>12</a:t>
            </a:fld>
            <a:endParaRPr lang="en-US"/>
          </a:p>
        </p:txBody>
      </p:sp>
      <p:pic>
        <p:nvPicPr>
          <p:cNvPr id="7" name="Picture 6">
            <a:extLst>
              <a:ext uri="{FF2B5EF4-FFF2-40B4-BE49-F238E27FC236}">
                <a16:creationId xmlns:a16="http://schemas.microsoft.com/office/drawing/2014/main" id="{73BF425D-74B9-F029-6E6C-C85B8BB14956}"/>
              </a:ext>
            </a:extLst>
          </p:cNvPr>
          <p:cNvPicPr>
            <a:picLocks noChangeAspect="1"/>
          </p:cNvPicPr>
          <p:nvPr/>
        </p:nvPicPr>
        <p:blipFill>
          <a:blip r:embed="rId2"/>
          <a:stretch>
            <a:fillRect/>
          </a:stretch>
        </p:blipFill>
        <p:spPr>
          <a:xfrm>
            <a:off x="561916" y="1252562"/>
            <a:ext cx="8098304" cy="5143500"/>
          </a:xfrm>
          <a:prstGeom prst="rect">
            <a:avLst/>
          </a:prstGeom>
        </p:spPr>
      </p:pic>
    </p:spTree>
    <p:extLst>
      <p:ext uri="{BB962C8B-B14F-4D97-AF65-F5344CB8AC3E}">
        <p14:creationId xmlns:p14="http://schemas.microsoft.com/office/powerpoint/2010/main" val="89933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B950D2-0A6B-42CF-AFC5-E7F736DBF52D}"/>
              </a:ext>
            </a:extLst>
          </p:cNvPr>
          <p:cNvSpPr>
            <a:spLocks noGrp="1"/>
          </p:cNvSpPr>
          <p:nvPr>
            <p:ph type="dt" sz="half" idx="10"/>
          </p:nvPr>
        </p:nvSpPr>
        <p:spPr/>
        <p:txBody>
          <a:bodyPr/>
          <a:lstStyle/>
          <a:p>
            <a:fld id="{1A9C9DA3-207B-4128-A780-0899C9C276AD}" type="datetime3">
              <a:rPr lang="en-US" smtClean="0"/>
              <a:pPr/>
              <a:t>13 December 2023</a:t>
            </a:fld>
            <a:endParaRPr lang="en-US"/>
          </a:p>
        </p:txBody>
      </p:sp>
      <p:sp>
        <p:nvSpPr>
          <p:cNvPr id="4" name="Footer Placeholder 3">
            <a:extLst>
              <a:ext uri="{FF2B5EF4-FFF2-40B4-BE49-F238E27FC236}">
                <a16:creationId xmlns:a16="http://schemas.microsoft.com/office/drawing/2014/main" id="{DD89B10E-1989-4DDF-8D19-5F74FABAD999}"/>
              </a:ext>
            </a:extLst>
          </p:cNvPr>
          <p:cNvSpPr>
            <a:spLocks noGrp="1"/>
          </p:cNvSpPr>
          <p:nvPr>
            <p:ph type="ftr" sz="quarter" idx="11"/>
          </p:nvPr>
        </p:nvSpPr>
        <p:spPr/>
        <p:txBody>
          <a:bodyPr/>
          <a:lstStyle/>
          <a:p>
            <a:r>
              <a:rPr lang="en-US" dirty="0"/>
              <a:t>Department of CS</a:t>
            </a:r>
          </a:p>
        </p:txBody>
      </p:sp>
      <p:sp>
        <p:nvSpPr>
          <p:cNvPr id="5" name="Slide Number Placeholder 4">
            <a:extLst>
              <a:ext uri="{FF2B5EF4-FFF2-40B4-BE49-F238E27FC236}">
                <a16:creationId xmlns:a16="http://schemas.microsoft.com/office/drawing/2014/main" id="{FD5CF724-148B-45C3-BE14-6FE788559D69}"/>
              </a:ext>
            </a:extLst>
          </p:cNvPr>
          <p:cNvSpPr>
            <a:spLocks noGrp="1"/>
          </p:cNvSpPr>
          <p:nvPr>
            <p:ph type="sldNum" sz="quarter" idx="12"/>
          </p:nvPr>
        </p:nvSpPr>
        <p:spPr/>
        <p:txBody>
          <a:bodyPr/>
          <a:lstStyle/>
          <a:p>
            <a:fld id="{7B28076C-CE04-4A00-BFAA-A90EA8355859}" type="slidenum">
              <a:rPr lang="en-US" smtClean="0"/>
              <a:pPr/>
              <a:t>13</a:t>
            </a:fld>
            <a:endParaRPr lang="en-US"/>
          </a:p>
        </p:txBody>
      </p:sp>
      <p:pic>
        <p:nvPicPr>
          <p:cNvPr id="6" name="Picture 5">
            <a:extLst>
              <a:ext uri="{FF2B5EF4-FFF2-40B4-BE49-F238E27FC236}">
                <a16:creationId xmlns:a16="http://schemas.microsoft.com/office/drawing/2014/main" id="{E13EA34B-3BFB-FF97-9321-E70737F23952}"/>
              </a:ext>
            </a:extLst>
          </p:cNvPr>
          <p:cNvPicPr>
            <a:picLocks noChangeAspect="1"/>
          </p:cNvPicPr>
          <p:nvPr/>
        </p:nvPicPr>
        <p:blipFill>
          <a:blip r:embed="rId2"/>
          <a:stretch>
            <a:fillRect/>
          </a:stretch>
        </p:blipFill>
        <p:spPr>
          <a:xfrm>
            <a:off x="762000" y="1242976"/>
            <a:ext cx="7924800" cy="5143500"/>
          </a:xfrm>
          <a:prstGeom prst="rect">
            <a:avLst/>
          </a:prstGeom>
        </p:spPr>
      </p:pic>
    </p:spTree>
    <p:extLst>
      <p:ext uri="{BB962C8B-B14F-4D97-AF65-F5344CB8AC3E}">
        <p14:creationId xmlns:p14="http://schemas.microsoft.com/office/powerpoint/2010/main" val="147579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A4CCD-0A23-2B5D-89DC-5E9A2FF6A42B}"/>
              </a:ext>
            </a:extLst>
          </p:cNvPr>
          <p:cNvSpPr>
            <a:spLocks noGrp="1"/>
          </p:cNvSpPr>
          <p:nvPr>
            <p:ph type="dt" sz="half" idx="10"/>
          </p:nvPr>
        </p:nvSpPr>
        <p:spPr/>
        <p:txBody>
          <a:bodyPr/>
          <a:lstStyle/>
          <a:p>
            <a:fld id="{9828E112-8377-45A9-BD19-18629BBD0547}" type="datetime3">
              <a:rPr lang="en-US" smtClean="0"/>
              <a:pPr/>
              <a:t>13 December 2023</a:t>
            </a:fld>
            <a:endParaRPr lang="en-US"/>
          </a:p>
        </p:txBody>
      </p:sp>
      <p:sp>
        <p:nvSpPr>
          <p:cNvPr id="3" name="Footer Placeholder 2">
            <a:extLst>
              <a:ext uri="{FF2B5EF4-FFF2-40B4-BE49-F238E27FC236}">
                <a16:creationId xmlns:a16="http://schemas.microsoft.com/office/drawing/2014/main" id="{D1D02DF3-814C-B0A9-0256-7FA065FD1D61}"/>
              </a:ext>
            </a:extLst>
          </p:cNvPr>
          <p:cNvSpPr>
            <a:spLocks noGrp="1"/>
          </p:cNvSpPr>
          <p:nvPr>
            <p:ph type="ftr" sz="quarter" idx="11"/>
          </p:nvPr>
        </p:nvSpPr>
        <p:spPr/>
        <p:txBody>
          <a:bodyPr/>
          <a:lstStyle/>
          <a:p>
            <a:r>
              <a:rPr lang="en-US" dirty="0"/>
              <a:t>Department of CS</a:t>
            </a:r>
          </a:p>
        </p:txBody>
      </p:sp>
      <p:sp>
        <p:nvSpPr>
          <p:cNvPr id="4" name="Slide Number Placeholder 3">
            <a:extLst>
              <a:ext uri="{FF2B5EF4-FFF2-40B4-BE49-F238E27FC236}">
                <a16:creationId xmlns:a16="http://schemas.microsoft.com/office/drawing/2014/main" id="{E3E0A3DB-4E6A-9593-5051-BB620B265730}"/>
              </a:ext>
            </a:extLst>
          </p:cNvPr>
          <p:cNvSpPr>
            <a:spLocks noGrp="1"/>
          </p:cNvSpPr>
          <p:nvPr>
            <p:ph type="sldNum" sz="quarter" idx="12"/>
          </p:nvPr>
        </p:nvSpPr>
        <p:spPr/>
        <p:txBody>
          <a:bodyPr/>
          <a:lstStyle/>
          <a:p>
            <a:fld id="{7B28076C-CE04-4A00-BFAA-A90EA8355859}" type="slidenum">
              <a:rPr lang="en-US" smtClean="0"/>
              <a:pPr/>
              <a:t>14</a:t>
            </a:fld>
            <a:endParaRPr lang="en-US"/>
          </a:p>
        </p:txBody>
      </p:sp>
      <p:pic>
        <p:nvPicPr>
          <p:cNvPr id="7" name="Picture 6">
            <a:extLst>
              <a:ext uri="{FF2B5EF4-FFF2-40B4-BE49-F238E27FC236}">
                <a16:creationId xmlns:a16="http://schemas.microsoft.com/office/drawing/2014/main" id="{DFAD2290-B127-E4D3-071C-6AC306D48635}"/>
              </a:ext>
            </a:extLst>
          </p:cNvPr>
          <p:cNvPicPr>
            <a:picLocks noChangeAspect="1"/>
          </p:cNvPicPr>
          <p:nvPr/>
        </p:nvPicPr>
        <p:blipFill>
          <a:blip r:embed="rId2"/>
          <a:stretch>
            <a:fillRect/>
          </a:stretch>
        </p:blipFill>
        <p:spPr>
          <a:xfrm>
            <a:off x="457200" y="1295400"/>
            <a:ext cx="8382001" cy="5143500"/>
          </a:xfrm>
          <a:prstGeom prst="rect">
            <a:avLst/>
          </a:prstGeom>
        </p:spPr>
      </p:pic>
    </p:spTree>
    <p:extLst>
      <p:ext uri="{BB962C8B-B14F-4D97-AF65-F5344CB8AC3E}">
        <p14:creationId xmlns:p14="http://schemas.microsoft.com/office/powerpoint/2010/main" val="32122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5B5-039F-4519-872A-42FADFE5D21C}"/>
              </a:ext>
            </a:extLst>
          </p:cNvPr>
          <p:cNvSpPr>
            <a:spLocks noGrp="1"/>
          </p:cNvSpPr>
          <p:nvPr>
            <p:ph type="title"/>
          </p:nvPr>
        </p:nvSpPr>
        <p:spPr/>
        <p:txBody>
          <a:bodyPr/>
          <a:lstStyle/>
          <a:p>
            <a:pPr algn="l"/>
            <a:r>
              <a:rPr lang="en-IN" dirty="0"/>
              <a:t>Observation</a:t>
            </a:r>
          </a:p>
        </p:txBody>
      </p:sp>
      <p:sp>
        <p:nvSpPr>
          <p:cNvPr id="4" name="Date Placeholder 3">
            <a:extLst>
              <a:ext uri="{FF2B5EF4-FFF2-40B4-BE49-F238E27FC236}">
                <a16:creationId xmlns:a16="http://schemas.microsoft.com/office/drawing/2014/main" id="{09E8AEFD-C730-48B6-989F-BA912CCA5AC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352810F-7D8F-48C2-BC8A-35F1308108B9}"/>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F36F9EA-39B1-4D3E-98A1-4C85B7937D8C}"/>
              </a:ext>
            </a:extLst>
          </p:cNvPr>
          <p:cNvSpPr>
            <a:spLocks noGrp="1"/>
          </p:cNvSpPr>
          <p:nvPr>
            <p:ph type="sldNum" sz="quarter" idx="12"/>
          </p:nvPr>
        </p:nvSpPr>
        <p:spPr/>
        <p:txBody>
          <a:bodyPr/>
          <a:lstStyle/>
          <a:p>
            <a:fld id="{7B28076C-CE04-4A00-BFAA-A90EA8355859}" type="slidenum">
              <a:rPr lang="en-US" smtClean="0"/>
              <a:pPr/>
              <a:t>15</a:t>
            </a:fld>
            <a:endParaRPr lang="en-US"/>
          </a:p>
        </p:txBody>
      </p:sp>
      <p:sp>
        <p:nvSpPr>
          <p:cNvPr id="10" name="Content Placeholder 9">
            <a:extLst>
              <a:ext uri="{FF2B5EF4-FFF2-40B4-BE49-F238E27FC236}">
                <a16:creationId xmlns:a16="http://schemas.microsoft.com/office/drawing/2014/main" id="{C9883A4C-B79F-4530-90D6-1AC127F3E520}"/>
              </a:ext>
            </a:extLst>
          </p:cNvPr>
          <p:cNvSpPr>
            <a:spLocks noGrp="1"/>
          </p:cNvSpPr>
          <p:nvPr>
            <p:ph idx="1"/>
          </p:nvPr>
        </p:nvSpPr>
        <p:spPr/>
        <p:txBody>
          <a:bodyPr>
            <a:normAutofit/>
          </a:bodyPr>
          <a:lstStyle/>
          <a:p>
            <a:pPr marL="0" indent="0">
              <a:buNone/>
            </a:pPr>
            <a:r>
              <a:rPr lang="en-US" sz="2000" dirty="0"/>
              <a:t>From above plot we can see that for dynamic </a:t>
            </a:r>
            <a:r>
              <a:rPr lang="en-US" sz="2000" dirty="0" err="1"/>
              <a:t>activites</a:t>
            </a:r>
            <a:r>
              <a:rPr lang="en-US" sz="2000" dirty="0"/>
              <a:t> '</a:t>
            </a:r>
            <a:r>
              <a:rPr lang="en-US" sz="2000" dirty="0" err="1"/>
              <a:t>tBodyAccMagmean</a:t>
            </a:r>
            <a:r>
              <a:rPr lang="en-US" sz="2000" dirty="0"/>
              <a:t>' features value is more than -0.5. So that we can easily distinguish stationary activities and moving activities.</a:t>
            </a:r>
            <a:endParaRPr lang="en-IN" sz="2000" dirty="0"/>
          </a:p>
        </p:txBody>
      </p:sp>
    </p:spTree>
    <p:extLst>
      <p:ext uri="{BB962C8B-B14F-4D97-AF65-F5344CB8AC3E}">
        <p14:creationId xmlns:p14="http://schemas.microsoft.com/office/powerpoint/2010/main" val="76275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D2D23-AE44-45B8-A7E5-DEF52C535E5A}"/>
              </a:ext>
            </a:extLst>
          </p:cNvPr>
          <p:cNvSpPr>
            <a:spLocks noGrp="1"/>
          </p:cNvSpPr>
          <p:nvPr>
            <p:ph type="title"/>
          </p:nvPr>
        </p:nvSpPr>
        <p:spPr>
          <a:xfrm>
            <a:off x="304800" y="152474"/>
            <a:ext cx="8229600" cy="1143000"/>
          </a:xfrm>
        </p:spPr>
        <p:txBody>
          <a:bodyPr>
            <a:normAutofit fontScale="90000"/>
          </a:bodyPr>
          <a:lstStyle/>
          <a:p>
            <a:pPr algn="l"/>
            <a:r>
              <a:rPr lang="en-IN" sz="4000" dirty="0"/>
              <a:t>Module 3 </a:t>
            </a:r>
            <a:r>
              <a:rPr lang="en-IN" sz="3600" dirty="0"/>
              <a:t>: Accuracy results of Logistic Regression algorithm</a:t>
            </a:r>
          </a:p>
        </p:txBody>
      </p:sp>
      <p:sp>
        <p:nvSpPr>
          <p:cNvPr id="3" name="Date Placeholder 2">
            <a:extLst>
              <a:ext uri="{FF2B5EF4-FFF2-40B4-BE49-F238E27FC236}">
                <a16:creationId xmlns:a16="http://schemas.microsoft.com/office/drawing/2014/main" id="{791B1350-3C1A-442F-8D1A-5D81F8436924}"/>
              </a:ext>
            </a:extLst>
          </p:cNvPr>
          <p:cNvSpPr>
            <a:spLocks noGrp="1"/>
          </p:cNvSpPr>
          <p:nvPr>
            <p:ph type="dt" sz="half" idx="10"/>
          </p:nvPr>
        </p:nvSpPr>
        <p:spPr/>
        <p:txBody>
          <a:bodyPr/>
          <a:lstStyle/>
          <a:p>
            <a:fld id="{1A9C9DA3-207B-4128-A780-0899C9C276AD}" type="datetime3">
              <a:rPr lang="en-US" smtClean="0"/>
              <a:pPr/>
              <a:t>13 December 2023</a:t>
            </a:fld>
            <a:endParaRPr lang="en-US"/>
          </a:p>
        </p:txBody>
      </p:sp>
      <p:sp>
        <p:nvSpPr>
          <p:cNvPr id="4" name="Footer Placeholder 3">
            <a:extLst>
              <a:ext uri="{FF2B5EF4-FFF2-40B4-BE49-F238E27FC236}">
                <a16:creationId xmlns:a16="http://schemas.microsoft.com/office/drawing/2014/main" id="{FD6D9AF6-D984-4136-B6E9-21387C044890}"/>
              </a:ext>
            </a:extLst>
          </p:cNvPr>
          <p:cNvSpPr>
            <a:spLocks noGrp="1"/>
          </p:cNvSpPr>
          <p:nvPr>
            <p:ph type="ftr" sz="quarter" idx="11"/>
          </p:nvPr>
        </p:nvSpPr>
        <p:spPr/>
        <p:txBody>
          <a:bodyPr/>
          <a:lstStyle/>
          <a:p>
            <a:r>
              <a:rPr lang="en-US" dirty="0"/>
              <a:t>Department of CS</a:t>
            </a:r>
          </a:p>
        </p:txBody>
      </p:sp>
      <p:sp>
        <p:nvSpPr>
          <p:cNvPr id="5" name="Slide Number Placeholder 4">
            <a:extLst>
              <a:ext uri="{FF2B5EF4-FFF2-40B4-BE49-F238E27FC236}">
                <a16:creationId xmlns:a16="http://schemas.microsoft.com/office/drawing/2014/main" id="{18849D53-F157-47B4-822B-2F6D9DEC460E}"/>
              </a:ext>
            </a:extLst>
          </p:cNvPr>
          <p:cNvSpPr>
            <a:spLocks noGrp="1"/>
          </p:cNvSpPr>
          <p:nvPr>
            <p:ph type="sldNum" sz="quarter" idx="12"/>
          </p:nvPr>
        </p:nvSpPr>
        <p:spPr/>
        <p:txBody>
          <a:bodyPr/>
          <a:lstStyle/>
          <a:p>
            <a:fld id="{7B28076C-CE04-4A00-BFAA-A90EA8355859}" type="slidenum">
              <a:rPr lang="en-US" smtClean="0"/>
              <a:pPr/>
              <a:t>16</a:t>
            </a:fld>
            <a:endParaRPr lang="en-US"/>
          </a:p>
        </p:txBody>
      </p:sp>
      <p:pic>
        <p:nvPicPr>
          <p:cNvPr id="7" name="Picture 6">
            <a:extLst>
              <a:ext uri="{FF2B5EF4-FFF2-40B4-BE49-F238E27FC236}">
                <a16:creationId xmlns:a16="http://schemas.microsoft.com/office/drawing/2014/main" id="{D0D4FCEF-C4D0-4B93-E1CD-CFEDEFABAC88}"/>
              </a:ext>
            </a:extLst>
          </p:cNvPr>
          <p:cNvPicPr>
            <a:picLocks noChangeAspect="1"/>
          </p:cNvPicPr>
          <p:nvPr/>
        </p:nvPicPr>
        <p:blipFill>
          <a:blip r:embed="rId2"/>
          <a:stretch>
            <a:fillRect/>
          </a:stretch>
        </p:blipFill>
        <p:spPr>
          <a:xfrm>
            <a:off x="474921" y="1315262"/>
            <a:ext cx="8229600" cy="5143500"/>
          </a:xfrm>
          <a:prstGeom prst="rect">
            <a:avLst/>
          </a:prstGeom>
        </p:spPr>
      </p:pic>
    </p:spTree>
    <p:extLst>
      <p:ext uri="{BB962C8B-B14F-4D97-AF65-F5344CB8AC3E}">
        <p14:creationId xmlns:p14="http://schemas.microsoft.com/office/powerpoint/2010/main" val="216245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00064CF-7269-228C-EC1A-526A682C1BFE}"/>
              </a:ext>
            </a:extLst>
          </p:cNvPr>
          <p:cNvSpPr>
            <a:spLocks noGrp="1"/>
          </p:cNvSpPr>
          <p:nvPr>
            <p:ph type="dt" sz="half" idx="10"/>
          </p:nvPr>
        </p:nvSpPr>
        <p:spPr/>
        <p:txBody>
          <a:bodyPr/>
          <a:lstStyle/>
          <a:p>
            <a:fld id="{1A9C9DA3-207B-4128-A780-0899C9C276AD}" type="datetime3">
              <a:rPr lang="en-US" smtClean="0"/>
              <a:pPr/>
              <a:t>13 December 2023</a:t>
            </a:fld>
            <a:endParaRPr lang="en-US"/>
          </a:p>
        </p:txBody>
      </p:sp>
      <p:sp>
        <p:nvSpPr>
          <p:cNvPr id="4" name="Footer Placeholder 3">
            <a:extLst>
              <a:ext uri="{FF2B5EF4-FFF2-40B4-BE49-F238E27FC236}">
                <a16:creationId xmlns:a16="http://schemas.microsoft.com/office/drawing/2014/main" id="{57EE3EC5-B82E-2696-2A8E-82FCF8840154}"/>
              </a:ext>
            </a:extLst>
          </p:cNvPr>
          <p:cNvSpPr>
            <a:spLocks noGrp="1"/>
          </p:cNvSpPr>
          <p:nvPr>
            <p:ph type="ftr" sz="quarter" idx="11"/>
          </p:nvPr>
        </p:nvSpPr>
        <p:spPr/>
        <p:txBody>
          <a:bodyPr/>
          <a:lstStyle/>
          <a:p>
            <a:r>
              <a:rPr lang="en-US" dirty="0"/>
              <a:t>Department of CS</a:t>
            </a:r>
          </a:p>
        </p:txBody>
      </p:sp>
      <p:sp>
        <p:nvSpPr>
          <p:cNvPr id="5" name="Slide Number Placeholder 4">
            <a:extLst>
              <a:ext uri="{FF2B5EF4-FFF2-40B4-BE49-F238E27FC236}">
                <a16:creationId xmlns:a16="http://schemas.microsoft.com/office/drawing/2014/main" id="{306DE1ED-7F3F-6A47-628F-B46DBD543639}"/>
              </a:ext>
            </a:extLst>
          </p:cNvPr>
          <p:cNvSpPr>
            <a:spLocks noGrp="1"/>
          </p:cNvSpPr>
          <p:nvPr>
            <p:ph type="sldNum" sz="quarter" idx="12"/>
          </p:nvPr>
        </p:nvSpPr>
        <p:spPr/>
        <p:txBody>
          <a:bodyPr/>
          <a:lstStyle/>
          <a:p>
            <a:fld id="{7B28076C-CE04-4A00-BFAA-A90EA8355859}" type="slidenum">
              <a:rPr lang="en-US" smtClean="0"/>
              <a:pPr/>
              <a:t>17</a:t>
            </a:fld>
            <a:endParaRPr lang="en-US"/>
          </a:p>
        </p:txBody>
      </p:sp>
      <p:pic>
        <p:nvPicPr>
          <p:cNvPr id="6" name="Picture 5">
            <a:extLst>
              <a:ext uri="{FF2B5EF4-FFF2-40B4-BE49-F238E27FC236}">
                <a16:creationId xmlns:a16="http://schemas.microsoft.com/office/drawing/2014/main" id="{68EC693A-2EDA-4653-99AF-9F09415E10AD}"/>
              </a:ext>
            </a:extLst>
          </p:cNvPr>
          <p:cNvPicPr>
            <a:picLocks noChangeAspect="1"/>
          </p:cNvPicPr>
          <p:nvPr/>
        </p:nvPicPr>
        <p:blipFill>
          <a:blip r:embed="rId2"/>
          <a:stretch>
            <a:fillRect/>
          </a:stretch>
        </p:blipFill>
        <p:spPr>
          <a:xfrm>
            <a:off x="876300" y="1295400"/>
            <a:ext cx="7391400" cy="5143500"/>
          </a:xfrm>
          <a:prstGeom prst="rect">
            <a:avLst/>
          </a:prstGeom>
        </p:spPr>
      </p:pic>
    </p:spTree>
    <p:extLst>
      <p:ext uri="{BB962C8B-B14F-4D97-AF65-F5344CB8AC3E}">
        <p14:creationId xmlns:p14="http://schemas.microsoft.com/office/powerpoint/2010/main" val="20810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6FAC4F-D241-FA2C-1B15-D51CDD1EA2BC}"/>
              </a:ext>
            </a:extLst>
          </p:cNvPr>
          <p:cNvSpPr>
            <a:spLocks noGrp="1"/>
          </p:cNvSpPr>
          <p:nvPr>
            <p:ph type="dt" sz="half" idx="10"/>
          </p:nvPr>
        </p:nvSpPr>
        <p:spPr/>
        <p:txBody>
          <a:bodyPr/>
          <a:lstStyle/>
          <a:p>
            <a:fld id="{1A9C9DA3-207B-4128-A780-0899C9C276AD}" type="datetime3">
              <a:rPr lang="en-US" smtClean="0"/>
              <a:pPr/>
              <a:t>13 December 2023</a:t>
            </a:fld>
            <a:endParaRPr lang="en-US"/>
          </a:p>
        </p:txBody>
      </p:sp>
      <p:sp>
        <p:nvSpPr>
          <p:cNvPr id="4" name="Footer Placeholder 3">
            <a:extLst>
              <a:ext uri="{FF2B5EF4-FFF2-40B4-BE49-F238E27FC236}">
                <a16:creationId xmlns:a16="http://schemas.microsoft.com/office/drawing/2014/main" id="{70709CCC-30F9-1CDE-39EA-90B2D1814706}"/>
              </a:ext>
            </a:extLst>
          </p:cNvPr>
          <p:cNvSpPr>
            <a:spLocks noGrp="1"/>
          </p:cNvSpPr>
          <p:nvPr>
            <p:ph type="ftr" sz="quarter" idx="11"/>
          </p:nvPr>
        </p:nvSpPr>
        <p:spPr/>
        <p:txBody>
          <a:bodyPr/>
          <a:lstStyle/>
          <a:p>
            <a:r>
              <a:rPr lang="en-US" dirty="0"/>
              <a:t>Department of CS</a:t>
            </a:r>
          </a:p>
        </p:txBody>
      </p:sp>
      <p:sp>
        <p:nvSpPr>
          <p:cNvPr id="5" name="Slide Number Placeholder 4">
            <a:extLst>
              <a:ext uri="{FF2B5EF4-FFF2-40B4-BE49-F238E27FC236}">
                <a16:creationId xmlns:a16="http://schemas.microsoft.com/office/drawing/2014/main" id="{FEC491E7-9F4A-1113-F5BD-B95D9AD12C72}"/>
              </a:ext>
            </a:extLst>
          </p:cNvPr>
          <p:cNvSpPr>
            <a:spLocks noGrp="1"/>
          </p:cNvSpPr>
          <p:nvPr>
            <p:ph type="sldNum" sz="quarter" idx="12"/>
          </p:nvPr>
        </p:nvSpPr>
        <p:spPr/>
        <p:txBody>
          <a:bodyPr/>
          <a:lstStyle/>
          <a:p>
            <a:fld id="{7B28076C-CE04-4A00-BFAA-A90EA8355859}" type="slidenum">
              <a:rPr lang="en-US" smtClean="0"/>
              <a:pPr/>
              <a:t>18</a:t>
            </a:fld>
            <a:endParaRPr lang="en-US"/>
          </a:p>
        </p:txBody>
      </p:sp>
      <p:pic>
        <p:nvPicPr>
          <p:cNvPr id="9" name="Picture 8">
            <a:extLst>
              <a:ext uri="{FF2B5EF4-FFF2-40B4-BE49-F238E27FC236}">
                <a16:creationId xmlns:a16="http://schemas.microsoft.com/office/drawing/2014/main" id="{6B3C944D-39B4-C874-AA7E-BFCCA6FFD0D1}"/>
              </a:ext>
            </a:extLst>
          </p:cNvPr>
          <p:cNvPicPr>
            <a:picLocks noChangeAspect="1"/>
          </p:cNvPicPr>
          <p:nvPr/>
        </p:nvPicPr>
        <p:blipFill>
          <a:blip r:embed="rId2"/>
          <a:stretch>
            <a:fillRect/>
          </a:stretch>
        </p:blipFill>
        <p:spPr>
          <a:xfrm>
            <a:off x="457200" y="1295400"/>
            <a:ext cx="8458200" cy="5143500"/>
          </a:xfrm>
          <a:prstGeom prst="rect">
            <a:avLst/>
          </a:prstGeom>
        </p:spPr>
      </p:pic>
    </p:spTree>
    <p:extLst>
      <p:ext uri="{BB962C8B-B14F-4D97-AF65-F5344CB8AC3E}">
        <p14:creationId xmlns:p14="http://schemas.microsoft.com/office/powerpoint/2010/main" val="1360990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5B5-039F-4519-872A-42FADFE5D21C}"/>
              </a:ext>
            </a:extLst>
          </p:cNvPr>
          <p:cNvSpPr>
            <a:spLocks noGrp="1"/>
          </p:cNvSpPr>
          <p:nvPr>
            <p:ph type="title"/>
          </p:nvPr>
        </p:nvSpPr>
        <p:spPr/>
        <p:txBody>
          <a:bodyPr/>
          <a:lstStyle/>
          <a:p>
            <a:pPr algn="l"/>
            <a:r>
              <a:rPr lang="en-IN" dirty="0"/>
              <a:t>Observation</a:t>
            </a:r>
          </a:p>
        </p:txBody>
      </p:sp>
      <p:sp>
        <p:nvSpPr>
          <p:cNvPr id="4" name="Date Placeholder 3">
            <a:extLst>
              <a:ext uri="{FF2B5EF4-FFF2-40B4-BE49-F238E27FC236}">
                <a16:creationId xmlns:a16="http://schemas.microsoft.com/office/drawing/2014/main" id="{09E8AEFD-C730-48B6-989F-BA912CCA5AC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352810F-7D8F-48C2-BC8A-35F1308108B9}"/>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F36F9EA-39B1-4D3E-98A1-4C85B7937D8C}"/>
              </a:ext>
            </a:extLst>
          </p:cNvPr>
          <p:cNvSpPr>
            <a:spLocks noGrp="1"/>
          </p:cNvSpPr>
          <p:nvPr>
            <p:ph type="sldNum" sz="quarter" idx="12"/>
          </p:nvPr>
        </p:nvSpPr>
        <p:spPr/>
        <p:txBody>
          <a:bodyPr/>
          <a:lstStyle/>
          <a:p>
            <a:fld id="{7B28076C-CE04-4A00-BFAA-A90EA8355859}" type="slidenum">
              <a:rPr lang="en-US" smtClean="0"/>
              <a:pPr/>
              <a:t>19</a:t>
            </a:fld>
            <a:endParaRPr lang="en-US"/>
          </a:p>
        </p:txBody>
      </p:sp>
      <p:sp>
        <p:nvSpPr>
          <p:cNvPr id="10" name="Content Placeholder 9">
            <a:extLst>
              <a:ext uri="{FF2B5EF4-FFF2-40B4-BE49-F238E27FC236}">
                <a16:creationId xmlns:a16="http://schemas.microsoft.com/office/drawing/2014/main" id="{C9883A4C-B79F-4530-90D6-1AC127F3E520}"/>
              </a:ext>
            </a:extLst>
          </p:cNvPr>
          <p:cNvSpPr>
            <a:spLocks noGrp="1"/>
          </p:cNvSpPr>
          <p:nvPr>
            <p:ph idx="1"/>
          </p:nvPr>
        </p:nvSpPr>
        <p:spPr/>
        <p:txBody>
          <a:bodyPr>
            <a:normAutofit/>
          </a:bodyPr>
          <a:lstStyle/>
          <a:p>
            <a:pPr marL="0" indent="0" algn="just">
              <a:buNone/>
            </a:pPr>
            <a:r>
              <a:rPr lang="en-US" sz="2000" dirty="0"/>
              <a:t>We got 93.36% test accuracy.    From confusion matrix we can clearly see that, there are more wrong predictions between standing and sitting classes. By observing </a:t>
            </a:r>
            <a:r>
              <a:rPr lang="en-US" sz="2000" dirty="0" err="1"/>
              <a:t>tsne</a:t>
            </a:r>
            <a:r>
              <a:rPr lang="en-US" sz="2000" dirty="0"/>
              <a:t> plot we have observed that these two classes are overlapped.</a:t>
            </a:r>
            <a:endParaRPr lang="en-IN" sz="2000" dirty="0"/>
          </a:p>
        </p:txBody>
      </p:sp>
    </p:spTree>
    <p:extLst>
      <p:ext uri="{BB962C8B-B14F-4D97-AF65-F5344CB8AC3E}">
        <p14:creationId xmlns:p14="http://schemas.microsoft.com/office/powerpoint/2010/main" val="57075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pPr algn="l"/>
            <a:r>
              <a:rPr lang="en-US" dirty="0">
                <a:latin typeface="Times New Roman" panose="02020603050405020304" pitchFamily="18" charset="0"/>
                <a:cs typeface="Times New Roman" panose="02020603050405020304" pitchFamily="18" charset="0"/>
              </a:rPr>
              <a:t>Presentation Outline</a:t>
            </a:r>
          </a:p>
        </p:txBody>
      </p:sp>
      <p:sp>
        <p:nvSpPr>
          <p:cNvPr id="3" name="Content Placeholder 2"/>
          <p:cNvSpPr>
            <a:spLocks noGrp="1"/>
          </p:cNvSpPr>
          <p:nvPr>
            <p:ph idx="1"/>
          </p:nvPr>
        </p:nvSpPr>
        <p:spPr>
          <a:xfrm>
            <a:off x="609600" y="1600200"/>
            <a:ext cx="8229600" cy="4525963"/>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Dataset</a:t>
            </a:r>
          </a:p>
          <a:p>
            <a:r>
              <a:rPr lang="en-US" sz="2000" dirty="0">
                <a:latin typeface="Times New Roman" panose="02020603050405020304" pitchFamily="18" charset="0"/>
                <a:cs typeface="Times New Roman" panose="02020603050405020304" pitchFamily="18" charset="0"/>
              </a:rPr>
              <a:t>Advantages</a:t>
            </a:r>
          </a:p>
          <a:p>
            <a:r>
              <a:rPr lang="en-IN" sz="2000" spc="-70">
                <a:latin typeface="Caladea"/>
                <a:cs typeface="Times New Roman" panose="02020603050405020304" pitchFamily="18" charset="0"/>
              </a:rPr>
              <a:t>Workflow </a:t>
            </a:r>
            <a:r>
              <a:rPr lang="en-IN" sz="2000" spc="-70" dirty="0">
                <a:latin typeface="Caladea"/>
                <a:cs typeface="Times New Roman" panose="02020603050405020304" pitchFamily="18" charset="0"/>
              </a:rPr>
              <a:t>diagram</a:t>
            </a:r>
            <a:r>
              <a:rPr lang="en-US" sz="2000" spc="-80" dirty="0">
                <a:latin typeface="Times New Roman" panose="02020603050405020304" pitchFamily="18" charset="0"/>
                <a:cs typeface="Times New Roman" panose="02020603050405020304" pitchFamily="18" charset="0"/>
              </a:rPr>
              <a:t> and Use Case diagram</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Algorithms</a:t>
            </a:r>
          </a:p>
          <a:p>
            <a:r>
              <a:rPr lang="en-US" sz="2000" dirty="0">
                <a:latin typeface="Times New Roman" panose="02020603050405020304" pitchFamily="18" charset="0"/>
                <a:cs typeface="Times New Roman" panose="02020603050405020304" pitchFamily="18" charset="0"/>
              </a:rPr>
              <a:t>Modules</a:t>
            </a:r>
          </a:p>
          <a:p>
            <a:r>
              <a:rPr lang="en-IN" altLang="en-US" sz="2000" dirty="0">
                <a:latin typeface="Times New Roman" panose="02020603050405020304" pitchFamily="18" charset="0"/>
                <a:cs typeface="Times New Roman" panose="02020603050405020304" pitchFamily="18" charset="0"/>
              </a:rPr>
              <a:t>System Requirements</a:t>
            </a:r>
          </a:p>
          <a:p>
            <a:r>
              <a:rPr lang="en-IN" altLang="en-US" sz="2000" dirty="0">
                <a:latin typeface="Times New Roman" panose="02020603050405020304" pitchFamily="18" charset="0"/>
                <a:cs typeface="Times New Roman" panose="02020603050405020304" pitchFamily="18" charset="0"/>
              </a:rPr>
              <a:t>Outputs and Results</a:t>
            </a:r>
          </a:p>
          <a:p>
            <a:r>
              <a:rPr lang="en-IN" altLang="en-US" sz="2000" dirty="0">
                <a:latin typeface="Times New Roman" panose="02020603050405020304" pitchFamily="18" charset="0"/>
                <a:cs typeface="Times New Roman" panose="02020603050405020304" pitchFamily="18" charset="0"/>
              </a:rPr>
              <a:t>Conclusion</a:t>
            </a:r>
          </a:p>
          <a:p>
            <a:r>
              <a:rPr lang="en-IN" altLang="en-US" sz="2000" dirty="0">
                <a:latin typeface="Times New Roman" panose="02020603050405020304" pitchFamily="18" charset="0"/>
                <a:cs typeface="Times New Roman" panose="02020603050405020304" pitchFamily="18" charset="0"/>
              </a:rPr>
              <a:t>References</a:t>
            </a:r>
            <a:endParaRPr lang="en-US" alt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DBA50EAB-41BE-44C5-8B3C-E8577D7CCC37}" type="datetime3">
              <a:rPr lang="en-US" smtClean="0"/>
              <a:pPr/>
              <a:t>13 December 2023</a:t>
            </a:fld>
            <a:endParaRPr lang="en-US" dirty="0"/>
          </a:p>
        </p:txBody>
      </p:sp>
      <p:sp>
        <p:nvSpPr>
          <p:cNvPr id="5" name="Footer Placeholder 4"/>
          <p:cNvSpPr>
            <a:spLocks noGrp="1"/>
          </p:cNvSpPr>
          <p:nvPr>
            <p:ph type="ftr" sz="quarter" idx="11"/>
          </p:nvPr>
        </p:nvSpPr>
        <p:spPr/>
        <p:txBody>
          <a:bodyPr/>
          <a:lstStyle/>
          <a:p>
            <a:r>
              <a:rPr lang="en-US" dirty="0"/>
              <a:t>Department of CS</a:t>
            </a:r>
          </a:p>
        </p:txBody>
      </p:sp>
      <p:sp>
        <p:nvSpPr>
          <p:cNvPr id="6" name="Slide Number Placeholder 5"/>
          <p:cNvSpPr>
            <a:spLocks noGrp="1"/>
          </p:cNvSpPr>
          <p:nvPr>
            <p:ph type="sldNum" sz="quarter" idx="12"/>
          </p:nvPr>
        </p:nvSpPr>
        <p:spPr/>
        <p:txBody>
          <a:bodyPr/>
          <a:lstStyle/>
          <a:p>
            <a:fld id="{C0EC1BDC-9B67-430D-970A-E36C75175141}"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9896-8FB3-4E81-9B35-669F3E0581D1}"/>
              </a:ext>
            </a:extLst>
          </p:cNvPr>
          <p:cNvSpPr>
            <a:spLocks noGrp="1"/>
          </p:cNvSpPr>
          <p:nvPr>
            <p:ph type="title"/>
          </p:nvPr>
        </p:nvSpPr>
        <p:spPr>
          <a:xfrm>
            <a:off x="457200" y="136525"/>
            <a:ext cx="8229600" cy="1143000"/>
          </a:xfrm>
        </p:spPr>
        <p:txBody>
          <a:bodyPr>
            <a:normAutofit/>
          </a:bodyPr>
          <a:lstStyle/>
          <a:p>
            <a:pPr algn="l"/>
            <a:r>
              <a:rPr lang="en-IN" sz="4000" dirty="0"/>
              <a:t>Module 4</a:t>
            </a:r>
            <a:r>
              <a:rPr lang="en-IN" sz="3600" dirty="0"/>
              <a:t>: Accuracy results of Linear SVC </a:t>
            </a:r>
          </a:p>
        </p:txBody>
      </p:sp>
      <p:sp>
        <p:nvSpPr>
          <p:cNvPr id="4" name="Date Placeholder 3">
            <a:extLst>
              <a:ext uri="{FF2B5EF4-FFF2-40B4-BE49-F238E27FC236}">
                <a16:creationId xmlns:a16="http://schemas.microsoft.com/office/drawing/2014/main" id="{04360326-CA96-49B5-A7F6-19116ECFCAC2}"/>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488BB8F7-35A8-464F-A9BC-AD2A04F33276}"/>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96920035-D2B7-448D-8CA7-C9A45F0887B5}"/>
              </a:ext>
            </a:extLst>
          </p:cNvPr>
          <p:cNvSpPr>
            <a:spLocks noGrp="1"/>
          </p:cNvSpPr>
          <p:nvPr>
            <p:ph type="sldNum" sz="quarter" idx="12"/>
          </p:nvPr>
        </p:nvSpPr>
        <p:spPr/>
        <p:txBody>
          <a:bodyPr/>
          <a:lstStyle/>
          <a:p>
            <a:fld id="{7B28076C-CE04-4A00-BFAA-A90EA8355859}" type="slidenum">
              <a:rPr lang="en-US" smtClean="0"/>
              <a:pPr/>
              <a:t>20</a:t>
            </a:fld>
            <a:endParaRPr lang="en-US"/>
          </a:p>
        </p:txBody>
      </p:sp>
      <p:pic>
        <p:nvPicPr>
          <p:cNvPr id="9" name="Picture 8">
            <a:extLst>
              <a:ext uri="{FF2B5EF4-FFF2-40B4-BE49-F238E27FC236}">
                <a16:creationId xmlns:a16="http://schemas.microsoft.com/office/drawing/2014/main" id="{62272D00-B880-465B-44FB-7DEED68BC9AF}"/>
              </a:ext>
            </a:extLst>
          </p:cNvPr>
          <p:cNvPicPr>
            <a:picLocks noChangeAspect="1"/>
          </p:cNvPicPr>
          <p:nvPr/>
        </p:nvPicPr>
        <p:blipFill>
          <a:blip r:embed="rId2"/>
          <a:stretch>
            <a:fillRect/>
          </a:stretch>
        </p:blipFill>
        <p:spPr>
          <a:xfrm>
            <a:off x="702797" y="1279525"/>
            <a:ext cx="7738405" cy="5143500"/>
          </a:xfrm>
          <a:prstGeom prst="rect">
            <a:avLst/>
          </a:prstGeom>
        </p:spPr>
      </p:pic>
    </p:spTree>
    <p:extLst>
      <p:ext uri="{BB962C8B-B14F-4D97-AF65-F5344CB8AC3E}">
        <p14:creationId xmlns:p14="http://schemas.microsoft.com/office/powerpoint/2010/main" val="224314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CE4B53-348C-4BB0-A2FB-0E477144FDEC}"/>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CAE26AF6-BFD1-412C-9959-1FE7D4B3A222}"/>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2AEC5C9D-F33B-47B5-9886-A1FB06A27BDC}"/>
              </a:ext>
            </a:extLst>
          </p:cNvPr>
          <p:cNvSpPr>
            <a:spLocks noGrp="1"/>
          </p:cNvSpPr>
          <p:nvPr>
            <p:ph type="sldNum" sz="quarter" idx="12"/>
          </p:nvPr>
        </p:nvSpPr>
        <p:spPr/>
        <p:txBody>
          <a:bodyPr/>
          <a:lstStyle/>
          <a:p>
            <a:fld id="{7B28076C-CE04-4A00-BFAA-A90EA8355859}" type="slidenum">
              <a:rPr lang="en-US" smtClean="0"/>
              <a:pPr/>
              <a:t>21</a:t>
            </a:fld>
            <a:endParaRPr lang="en-US"/>
          </a:p>
        </p:txBody>
      </p:sp>
      <p:pic>
        <p:nvPicPr>
          <p:cNvPr id="7" name="Picture 6">
            <a:extLst>
              <a:ext uri="{FF2B5EF4-FFF2-40B4-BE49-F238E27FC236}">
                <a16:creationId xmlns:a16="http://schemas.microsoft.com/office/drawing/2014/main" id="{8A582810-9452-B357-8B26-1258C4D1EFA5}"/>
              </a:ext>
            </a:extLst>
          </p:cNvPr>
          <p:cNvPicPr>
            <a:picLocks noChangeAspect="1"/>
          </p:cNvPicPr>
          <p:nvPr/>
        </p:nvPicPr>
        <p:blipFill>
          <a:blip r:embed="rId2"/>
          <a:stretch>
            <a:fillRect/>
          </a:stretch>
        </p:blipFill>
        <p:spPr>
          <a:xfrm>
            <a:off x="457200" y="1295400"/>
            <a:ext cx="8382000" cy="5143500"/>
          </a:xfrm>
          <a:prstGeom prst="rect">
            <a:avLst/>
          </a:prstGeom>
        </p:spPr>
      </p:pic>
    </p:spTree>
    <p:extLst>
      <p:ext uri="{BB962C8B-B14F-4D97-AF65-F5344CB8AC3E}">
        <p14:creationId xmlns:p14="http://schemas.microsoft.com/office/powerpoint/2010/main" val="2001204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F73955-002F-4132-AA10-DBD0A11A2AC8}"/>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89AB3D0A-C9CC-42AC-A061-A341CF06B58A}"/>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B4679F25-3CC7-4349-AE43-CC23EE01E3FA}"/>
              </a:ext>
            </a:extLst>
          </p:cNvPr>
          <p:cNvSpPr>
            <a:spLocks noGrp="1"/>
          </p:cNvSpPr>
          <p:nvPr>
            <p:ph type="sldNum" sz="quarter" idx="12"/>
          </p:nvPr>
        </p:nvSpPr>
        <p:spPr/>
        <p:txBody>
          <a:bodyPr/>
          <a:lstStyle/>
          <a:p>
            <a:fld id="{7B28076C-CE04-4A00-BFAA-A90EA8355859}" type="slidenum">
              <a:rPr lang="en-US" smtClean="0"/>
              <a:pPr/>
              <a:t>22</a:t>
            </a:fld>
            <a:endParaRPr lang="en-US"/>
          </a:p>
        </p:txBody>
      </p:sp>
      <p:pic>
        <p:nvPicPr>
          <p:cNvPr id="7" name="Picture 6">
            <a:extLst>
              <a:ext uri="{FF2B5EF4-FFF2-40B4-BE49-F238E27FC236}">
                <a16:creationId xmlns:a16="http://schemas.microsoft.com/office/drawing/2014/main" id="{0775EFAF-3209-7DF2-1F55-574C2CC6D564}"/>
              </a:ext>
            </a:extLst>
          </p:cNvPr>
          <p:cNvPicPr>
            <a:picLocks noChangeAspect="1"/>
          </p:cNvPicPr>
          <p:nvPr/>
        </p:nvPicPr>
        <p:blipFill>
          <a:blip r:embed="rId2"/>
          <a:stretch>
            <a:fillRect/>
          </a:stretch>
        </p:blipFill>
        <p:spPr>
          <a:xfrm>
            <a:off x="457200" y="1447800"/>
            <a:ext cx="8229600" cy="4917928"/>
          </a:xfrm>
          <a:prstGeom prst="rect">
            <a:avLst/>
          </a:prstGeom>
        </p:spPr>
      </p:pic>
    </p:spTree>
    <p:extLst>
      <p:ext uri="{BB962C8B-B14F-4D97-AF65-F5344CB8AC3E}">
        <p14:creationId xmlns:p14="http://schemas.microsoft.com/office/powerpoint/2010/main" val="283405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5B5-039F-4519-872A-42FADFE5D21C}"/>
              </a:ext>
            </a:extLst>
          </p:cNvPr>
          <p:cNvSpPr>
            <a:spLocks noGrp="1"/>
          </p:cNvSpPr>
          <p:nvPr>
            <p:ph type="title"/>
          </p:nvPr>
        </p:nvSpPr>
        <p:spPr/>
        <p:txBody>
          <a:bodyPr/>
          <a:lstStyle/>
          <a:p>
            <a:pPr algn="l"/>
            <a:r>
              <a:rPr lang="en-IN" dirty="0"/>
              <a:t>Observation</a:t>
            </a:r>
          </a:p>
        </p:txBody>
      </p:sp>
      <p:sp>
        <p:nvSpPr>
          <p:cNvPr id="4" name="Date Placeholder 3">
            <a:extLst>
              <a:ext uri="{FF2B5EF4-FFF2-40B4-BE49-F238E27FC236}">
                <a16:creationId xmlns:a16="http://schemas.microsoft.com/office/drawing/2014/main" id="{09E8AEFD-C730-48B6-989F-BA912CCA5AC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352810F-7D8F-48C2-BC8A-35F1308108B9}"/>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F36F9EA-39B1-4D3E-98A1-4C85B7937D8C}"/>
              </a:ext>
            </a:extLst>
          </p:cNvPr>
          <p:cNvSpPr>
            <a:spLocks noGrp="1"/>
          </p:cNvSpPr>
          <p:nvPr>
            <p:ph type="sldNum" sz="quarter" idx="12"/>
          </p:nvPr>
        </p:nvSpPr>
        <p:spPr/>
        <p:txBody>
          <a:bodyPr/>
          <a:lstStyle/>
          <a:p>
            <a:fld id="{7B28076C-CE04-4A00-BFAA-A90EA8355859}" type="slidenum">
              <a:rPr lang="en-US" smtClean="0"/>
              <a:pPr/>
              <a:t>23</a:t>
            </a:fld>
            <a:endParaRPr lang="en-US"/>
          </a:p>
        </p:txBody>
      </p:sp>
      <p:sp>
        <p:nvSpPr>
          <p:cNvPr id="10" name="Content Placeholder 9">
            <a:extLst>
              <a:ext uri="{FF2B5EF4-FFF2-40B4-BE49-F238E27FC236}">
                <a16:creationId xmlns:a16="http://schemas.microsoft.com/office/drawing/2014/main" id="{C9883A4C-B79F-4530-90D6-1AC127F3E520}"/>
              </a:ext>
            </a:extLst>
          </p:cNvPr>
          <p:cNvSpPr>
            <a:spLocks noGrp="1"/>
          </p:cNvSpPr>
          <p:nvPr>
            <p:ph idx="1"/>
          </p:nvPr>
        </p:nvSpPr>
        <p:spPr/>
        <p:txBody>
          <a:bodyPr>
            <a:normAutofit/>
          </a:bodyPr>
          <a:lstStyle/>
          <a:p>
            <a:pPr marL="0" indent="0" algn="just">
              <a:buNone/>
            </a:pPr>
            <a:r>
              <a:rPr lang="en-US" sz="2000" dirty="0"/>
              <a:t>We got 94.11% test accuracy.    From confusion matrix we can clearly see that, there are more wrong predictions between standing and sitting </a:t>
            </a:r>
            <a:r>
              <a:rPr lang="en-US" sz="2000" dirty="0" err="1"/>
              <a:t>classes.By</a:t>
            </a:r>
            <a:r>
              <a:rPr lang="en-US" sz="2000" dirty="0"/>
              <a:t> observing </a:t>
            </a:r>
            <a:r>
              <a:rPr lang="en-US" sz="2000" dirty="0" err="1"/>
              <a:t>tsne</a:t>
            </a:r>
            <a:r>
              <a:rPr lang="en-US" sz="2000" dirty="0"/>
              <a:t> plot we have observed that these two classes are overlapped.    And also there are few wrong predictions between walking, walking downstairs and walking upstairs classes. By observing </a:t>
            </a:r>
            <a:r>
              <a:rPr lang="en-US" sz="2000" dirty="0" err="1"/>
              <a:t>tsne</a:t>
            </a:r>
            <a:r>
              <a:rPr lang="en-US" sz="2000" dirty="0"/>
              <a:t> plot we have observed that these three classes are overlapped.</a:t>
            </a:r>
            <a:endParaRPr lang="en-IN" sz="2000" dirty="0"/>
          </a:p>
        </p:txBody>
      </p:sp>
    </p:spTree>
    <p:extLst>
      <p:ext uri="{BB962C8B-B14F-4D97-AF65-F5344CB8AC3E}">
        <p14:creationId xmlns:p14="http://schemas.microsoft.com/office/powerpoint/2010/main" val="2217876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0A51-0F28-4484-A1C1-676706C6557F}"/>
              </a:ext>
            </a:extLst>
          </p:cNvPr>
          <p:cNvSpPr>
            <a:spLocks noGrp="1"/>
          </p:cNvSpPr>
          <p:nvPr>
            <p:ph type="title"/>
          </p:nvPr>
        </p:nvSpPr>
        <p:spPr/>
        <p:txBody>
          <a:bodyPr>
            <a:normAutofit fontScale="90000"/>
          </a:bodyPr>
          <a:lstStyle/>
          <a:p>
            <a:pPr algn="l"/>
            <a:r>
              <a:rPr lang="en-US" sz="4000" dirty="0"/>
              <a:t>Module 5</a:t>
            </a:r>
            <a:r>
              <a:rPr lang="en-US" sz="3600" dirty="0"/>
              <a:t> :</a:t>
            </a:r>
            <a:r>
              <a:rPr lang="en-IN" sz="3600" dirty="0"/>
              <a:t> Accuracy results of SVM algorithm </a:t>
            </a:r>
          </a:p>
        </p:txBody>
      </p:sp>
      <p:pic>
        <p:nvPicPr>
          <p:cNvPr id="8" name="Content Placeholder 7">
            <a:extLst>
              <a:ext uri="{FF2B5EF4-FFF2-40B4-BE49-F238E27FC236}">
                <a16:creationId xmlns:a16="http://schemas.microsoft.com/office/drawing/2014/main" id="{AC944171-21E3-0A3A-9AC0-9F4A4AFBE378}"/>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22FE2BEE-F6BE-4C8F-9FC5-CDEFA3E17AC5}"/>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01C6D883-3917-487C-BF75-A1D576DB4FFF}"/>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C4DA38C2-C3E1-4AD3-A678-B73F2A159129}"/>
              </a:ext>
            </a:extLst>
          </p:cNvPr>
          <p:cNvSpPr>
            <a:spLocks noGrp="1"/>
          </p:cNvSpPr>
          <p:nvPr>
            <p:ph type="sldNum" sz="quarter" idx="12"/>
          </p:nvPr>
        </p:nvSpPr>
        <p:spPr/>
        <p:txBody>
          <a:bodyPr/>
          <a:lstStyle/>
          <a:p>
            <a:fld id="{7B28076C-CE04-4A00-BFAA-A90EA8355859}" type="slidenum">
              <a:rPr lang="en-US" smtClean="0"/>
              <a:pPr/>
              <a:t>24</a:t>
            </a:fld>
            <a:endParaRPr lang="en-US"/>
          </a:p>
        </p:txBody>
      </p:sp>
    </p:spTree>
    <p:extLst>
      <p:ext uri="{BB962C8B-B14F-4D97-AF65-F5344CB8AC3E}">
        <p14:creationId xmlns:p14="http://schemas.microsoft.com/office/powerpoint/2010/main" val="3797799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552D4C8-457B-68A6-2D78-2B276FAB0851}"/>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E2C4AD3F-19C0-9E8E-461B-4680151504F6}"/>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75DE2857-8EC1-2E9F-1EDA-1A7D2AF3A85D}"/>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C6FF609F-07E8-891B-01B7-D83D11E3BD85}"/>
              </a:ext>
            </a:extLst>
          </p:cNvPr>
          <p:cNvSpPr>
            <a:spLocks noGrp="1"/>
          </p:cNvSpPr>
          <p:nvPr>
            <p:ph type="sldNum" sz="quarter" idx="12"/>
          </p:nvPr>
        </p:nvSpPr>
        <p:spPr/>
        <p:txBody>
          <a:bodyPr/>
          <a:lstStyle/>
          <a:p>
            <a:fld id="{7B28076C-CE04-4A00-BFAA-A90EA8355859}" type="slidenum">
              <a:rPr lang="en-US" smtClean="0"/>
              <a:pPr/>
              <a:t>25</a:t>
            </a:fld>
            <a:endParaRPr lang="en-US"/>
          </a:p>
        </p:txBody>
      </p:sp>
    </p:spTree>
    <p:extLst>
      <p:ext uri="{BB962C8B-B14F-4D97-AF65-F5344CB8AC3E}">
        <p14:creationId xmlns:p14="http://schemas.microsoft.com/office/powerpoint/2010/main" val="1277523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D2AD51E-3D46-295A-3B8D-E272669BC310}"/>
              </a:ext>
            </a:extLst>
          </p:cNvPr>
          <p:cNvPicPr>
            <a:picLocks noGrp="1" noChangeAspect="1"/>
          </p:cNvPicPr>
          <p:nvPr>
            <p:ph idx="1"/>
          </p:nvPr>
        </p:nvPicPr>
        <p:blipFill>
          <a:blip r:embed="rId3"/>
          <a:stretch>
            <a:fillRect/>
          </a:stretch>
        </p:blipFill>
        <p:spPr>
          <a:xfrm>
            <a:off x="548922" y="1600200"/>
            <a:ext cx="8046156" cy="4525963"/>
          </a:xfrm>
        </p:spPr>
      </p:pic>
      <p:sp>
        <p:nvSpPr>
          <p:cNvPr id="4" name="Date Placeholder 3">
            <a:extLst>
              <a:ext uri="{FF2B5EF4-FFF2-40B4-BE49-F238E27FC236}">
                <a16:creationId xmlns:a16="http://schemas.microsoft.com/office/drawing/2014/main" id="{23B44FED-00D9-A4C3-9309-2EA0BD853AC5}"/>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94D5EDAB-3124-BD56-FF17-EB98288A477A}"/>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92F05F3-7BFA-8DA5-FA29-44958EC23307}"/>
              </a:ext>
            </a:extLst>
          </p:cNvPr>
          <p:cNvSpPr>
            <a:spLocks noGrp="1"/>
          </p:cNvSpPr>
          <p:nvPr>
            <p:ph type="sldNum" sz="quarter" idx="12"/>
          </p:nvPr>
        </p:nvSpPr>
        <p:spPr/>
        <p:txBody>
          <a:bodyPr/>
          <a:lstStyle/>
          <a:p>
            <a:fld id="{7B28076C-CE04-4A00-BFAA-A90EA8355859}" type="slidenum">
              <a:rPr lang="en-US" smtClean="0"/>
              <a:pPr/>
              <a:t>26</a:t>
            </a:fld>
            <a:endParaRPr lang="en-US"/>
          </a:p>
        </p:txBody>
      </p:sp>
    </p:spTree>
    <p:extLst>
      <p:ext uri="{BB962C8B-B14F-4D97-AF65-F5344CB8AC3E}">
        <p14:creationId xmlns:p14="http://schemas.microsoft.com/office/powerpoint/2010/main" val="1383754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5B5-039F-4519-872A-42FADFE5D21C}"/>
              </a:ext>
            </a:extLst>
          </p:cNvPr>
          <p:cNvSpPr>
            <a:spLocks noGrp="1"/>
          </p:cNvSpPr>
          <p:nvPr>
            <p:ph type="title"/>
          </p:nvPr>
        </p:nvSpPr>
        <p:spPr/>
        <p:txBody>
          <a:bodyPr/>
          <a:lstStyle/>
          <a:p>
            <a:pPr algn="l"/>
            <a:r>
              <a:rPr lang="en-IN" dirty="0"/>
              <a:t>Observation</a:t>
            </a:r>
          </a:p>
        </p:txBody>
      </p:sp>
      <p:sp>
        <p:nvSpPr>
          <p:cNvPr id="4" name="Date Placeholder 3">
            <a:extLst>
              <a:ext uri="{FF2B5EF4-FFF2-40B4-BE49-F238E27FC236}">
                <a16:creationId xmlns:a16="http://schemas.microsoft.com/office/drawing/2014/main" id="{09E8AEFD-C730-48B6-989F-BA912CCA5AC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352810F-7D8F-48C2-BC8A-35F1308108B9}"/>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F36F9EA-39B1-4D3E-98A1-4C85B7937D8C}"/>
              </a:ext>
            </a:extLst>
          </p:cNvPr>
          <p:cNvSpPr>
            <a:spLocks noGrp="1"/>
          </p:cNvSpPr>
          <p:nvPr>
            <p:ph type="sldNum" sz="quarter" idx="12"/>
          </p:nvPr>
        </p:nvSpPr>
        <p:spPr/>
        <p:txBody>
          <a:bodyPr/>
          <a:lstStyle/>
          <a:p>
            <a:fld id="{7B28076C-CE04-4A00-BFAA-A90EA8355859}" type="slidenum">
              <a:rPr lang="en-US" smtClean="0"/>
              <a:pPr/>
              <a:t>27</a:t>
            </a:fld>
            <a:endParaRPr lang="en-US"/>
          </a:p>
        </p:txBody>
      </p:sp>
      <p:sp>
        <p:nvSpPr>
          <p:cNvPr id="10" name="Content Placeholder 9">
            <a:extLst>
              <a:ext uri="{FF2B5EF4-FFF2-40B4-BE49-F238E27FC236}">
                <a16:creationId xmlns:a16="http://schemas.microsoft.com/office/drawing/2014/main" id="{C9883A4C-B79F-4530-90D6-1AC127F3E520}"/>
              </a:ext>
            </a:extLst>
          </p:cNvPr>
          <p:cNvSpPr>
            <a:spLocks noGrp="1"/>
          </p:cNvSpPr>
          <p:nvPr>
            <p:ph idx="1"/>
          </p:nvPr>
        </p:nvSpPr>
        <p:spPr/>
        <p:txBody>
          <a:bodyPr/>
          <a:lstStyle/>
          <a:p>
            <a:pPr lvl="0" algn="just">
              <a:lnSpc>
                <a:spcPct val="150000"/>
              </a:lnSpc>
              <a:spcAft>
                <a:spcPts val="0"/>
              </a:spcAft>
            </a:pPr>
            <a:r>
              <a:rPr lang="en-US" sz="2000" dirty="0">
                <a:solidFill>
                  <a:srgbClr val="000000"/>
                </a:solidFill>
                <a:effectLst/>
                <a:ea typeface="Calibri" panose="020F0502020204030204" pitchFamily="34" charset="0"/>
                <a:cs typeface="Times New Roman" panose="02020603050405020304" pitchFamily="18" charset="0"/>
              </a:rPr>
              <a:t>We got 93.14% test accuracy.    From confusion matrix we can clearly see that, there are more wrong predictions between standing and sitting classes. By observing </a:t>
            </a:r>
            <a:r>
              <a:rPr lang="en-US" sz="2000" dirty="0" err="1">
                <a:solidFill>
                  <a:srgbClr val="000000"/>
                </a:solidFill>
                <a:effectLst/>
                <a:ea typeface="Calibri" panose="020F0502020204030204" pitchFamily="34" charset="0"/>
                <a:cs typeface="Times New Roman" panose="02020603050405020304" pitchFamily="18" charset="0"/>
              </a:rPr>
              <a:t>tsne</a:t>
            </a:r>
            <a:r>
              <a:rPr lang="en-US" sz="2000" dirty="0">
                <a:solidFill>
                  <a:srgbClr val="000000"/>
                </a:solidFill>
                <a:effectLst/>
                <a:ea typeface="Calibri" panose="020F0502020204030204" pitchFamily="34" charset="0"/>
                <a:cs typeface="Times New Roman" panose="02020603050405020304" pitchFamily="18" charset="0"/>
              </a:rPr>
              <a:t> plot we have observed that these two classes are overlapped.    And also there are more wrong predictions between walking, walking downstairs and walking upstairs classes. By observing </a:t>
            </a:r>
            <a:r>
              <a:rPr lang="en-US" sz="2000" dirty="0" err="1">
                <a:solidFill>
                  <a:srgbClr val="000000"/>
                </a:solidFill>
                <a:effectLst/>
                <a:ea typeface="Calibri" panose="020F0502020204030204" pitchFamily="34" charset="0"/>
                <a:cs typeface="Times New Roman" panose="02020603050405020304" pitchFamily="18" charset="0"/>
              </a:rPr>
              <a:t>tsne</a:t>
            </a:r>
            <a:r>
              <a:rPr lang="en-US" sz="2000" dirty="0">
                <a:solidFill>
                  <a:srgbClr val="000000"/>
                </a:solidFill>
                <a:effectLst/>
                <a:ea typeface="Calibri" panose="020F0502020204030204" pitchFamily="34" charset="0"/>
                <a:cs typeface="Times New Roman" panose="02020603050405020304" pitchFamily="18" charset="0"/>
              </a:rPr>
              <a:t> plot we have observed that these three classes are overlapped..</a:t>
            </a:r>
            <a:endParaRPr lang="en-US" sz="2000" dirty="0">
              <a:effectLst/>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50296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2CD1-75C1-2324-C2BD-D0075BB91991}"/>
              </a:ext>
            </a:extLst>
          </p:cNvPr>
          <p:cNvSpPr>
            <a:spLocks noGrp="1"/>
          </p:cNvSpPr>
          <p:nvPr>
            <p:ph type="title"/>
          </p:nvPr>
        </p:nvSpPr>
        <p:spPr>
          <a:xfrm>
            <a:off x="331808" y="136525"/>
            <a:ext cx="8229600" cy="1143000"/>
          </a:xfrm>
        </p:spPr>
        <p:txBody>
          <a:bodyPr>
            <a:normAutofit fontScale="90000"/>
          </a:bodyPr>
          <a:lstStyle/>
          <a:p>
            <a:r>
              <a:rPr lang="en-IN" dirty="0"/>
              <a:t>Module 6 </a:t>
            </a:r>
            <a:r>
              <a:rPr lang="en-IN" sz="4000" dirty="0"/>
              <a:t>: Accuracy results of Decision Tree Algorithm</a:t>
            </a:r>
          </a:p>
        </p:txBody>
      </p:sp>
      <p:pic>
        <p:nvPicPr>
          <p:cNvPr id="8" name="Content Placeholder 7">
            <a:extLst>
              <a:ext uri="{FF2B5EF4-FFF2-40B4-BE49-F238E27FC236}">
                <a16:creationId xmlns:a16="http://schemas.microsoft.com/office/drawing/2014/main" id="{B7989B59-01A7-975E-CD7B-B793771C16E8}"/>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41524218-73A7-BCCD-FAF8-B5DF4C120D74}"/>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0F00A52D-14CE-CB52-1849-816F79AD45D4}"/>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D8FBE1AD-D70A-9E46-F754-01469C70A0FE}"/>
              </a:ext>
            </a:extLst>
          </p:cNvPr>
          <p:cNvSpPr>
            <a:spLocks noGrp="1"/>
          </p:cNvSpPr>
          <p:nvPr>
            <p:ph type="sldNum" sz="quarter" idx="12"/>
          </p:nvPr>
        </p:nvSpPr>
        <p:spPr/>
        <p:txBody>
          <a:bodyPr/>
          <a:lstStyle/>
          <a:p>
            <a:fld id="{7B28076C-CE04-4A00-BFAA-A90EA8355859}" type="slidenum">
              <a:rPr lang="en-US" smtClean="0"/>
              <a:pPr/>
              <a:t>28</a:t>
            </a:fld>
            <a:endParaRPr lang="en-US"/>
          </a:p>
        </p:txBody>
      </p:sp>
    </p:spTree>
    <p:extLst>
      <p:ext uri="{BB962C8B-B14F-4D97-AF65-F5344CB8AC3E}">
        <p14:creationId xmlns:p14="http://schemas.microsoft.com/office/powerpoint/2010/main" val="400603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6844583-2BA2-53E7-4271-248CE4C23AA6}"/>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8BAC0AE6-0786-986B-0C73-BF7ECA32B5A9}"/>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B55F7DBE-EE3F-4E9B-7A52-D38F59609276}"/>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A3EEC5A8-66B4-394E-7A3A-5A51927C6747}"/>
              </a:ext>
            </a:extLst>
          </p:cNvPr>
          <p:cNvSpPr>
            <a:spLocks noGrp="1"/>
          </p:cNvSpPr>
          <p:nvPr>
            <p:ph type="sldNum" sz="quarter" idx="12"/>
          </p:nvPr>
        </p:nvSpPr>
        <p:spPr/>
        <p:txBody>
          <a:bodyPr/>
          <a:lstStyle/>
          <a:p>
            <a:fld id="{7B28076C-CE04-4A00-BFAA-A90EA8355859}" type="slidenum">
              <a:rPr lang="en-US" smtClean="0"/>
              <a:pPr/>
              <a:t>29</a:t>
            </a:fld>
            <a:endParaRPr lang="en-US"/>
          </a:p>
        </p:txBody>
      </p:sp>
    </p:spTree>
    <p:extLst>
      <p:ext uri="{BB962C8B-B14F-4D97-AF65-F5344CB8AC3E}">
        <p14:creationId xmlns:p14="http://schemas.microsoft.com/office/powerpoint/2010/main" val="227461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B70F-DA97-45B0-9C45-1527471DF27C}"/>
              </a:ext>
            </a:extLst>
          </p:cNvPr>
          <p:cNvSpPr>
            <a:spLocks noGrp="1"/>
          </p:cNvSpPr>
          <p:nvPr>
            <p:ph type="title"/>
          </p:nvPr>
        </p:nvSpPr>
        <p:spPr/>
        <p:txBody>
          <a:bodyPr/>
          <a:lstStyle/>
          <a:p>
            <a:pPr algn="l"/>
            <a:r>
              <a:rPr lang="en-IN" dirty="0"/>
              <a:t>Dataset</a:t>
            </a:r>
          </a:p>
        </p:txBody>
      </p:sp>
      <p:sp>
        <p:nvSpPr>
          <p:cNvPr id="4" name="Date Placeholder 3">
            <a:extLst>
              <a:ext uri="{FF2B5EF4-FFF2-40B4-BE49-F238E27FC236}">
                <a16:creationId xmlns:a16="http://schemas.microsoft.com/office/drawing/2014/main" id="{31B7B863-8420-42B5-B2A4-9CA17D0645F5}"/>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41AB0269-D72E-4A31-947E-F8268685856E}"/>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4BE5223F-1E82-4D74-B251-4372ACA19190}"/>
              </a:ext>
            </a:extLst>
          </p:cNvPr>
          <p:cNvSpPr>
            <a:spLocks noGrp="1"/>
          </p:cNvSpPr>
          <p:nvPr>
            <p:ph type="sldNum" sz="quarter" idx="12"/>
          </p:nvPr>
        </p:nvSpPr>
        <p:spPr/>
        <p:txBody>
          <a:bodyPr/>
          <a:lstStyle/>
          <a:p>
            <a:fld id="{7B28076C-CE04-4A00-BFAA-A90EA8355859}" type="slidenum">
              <a:rPr lang="en-US" smtClean="0"/>
              <a:pPr/>
              <a:t>3</a:t>
            </a:fld>
            <a:endParaRPr lang="en-US"/>
          </a:p>
        </p:txBody>
      </p:sp>
      <p:sp>
        <p:nvSpPr>
          <p:cNvPr id="10" name="TextBox 9">
            <a:extLst>
              <a:ext uri="{FF2B5EF4-FFF2-40B4-BE49-F238E27FC236}">
                <a16:creationId xmlns:a16="http://schemas.microsoft.com/office/drawing/2014/main" id="{0E1694D6-5B0D-4BDB-9579-377F324108B7}"/>
              </a:ext>
            </a:extLst>
          </p:cNvPr>
          <p:cNvSpPr txBox="1"/>
          <p:nvPr/>
        </p:nvSpPr>
        <p:spPr>
          <a:xfrm>
            <a:off x="381000" y="1219200"/>
            <a:ext cx="8382000" cy="923330"/>
          </a:xfrm>
          <a:prstGeom prst="rect">
            <a:avLst/>
          </a:prstGeom>
          <a:noFill/>
        </p:spPr>
        <p:txBody>
          <a:bodyPr wrap="square">
            <a:spAutoFit/>
          </a:bodyPr>
          <a:lstStyle/>
          <a:p>
            <a:r>
              <a:rPr lang="en-US" dirty="0"/>
              <a:t>Preparing the Dataset(Example given dataset- by your convenient) The dataset is now supplied to machine learning model on the basis of this data set the model is trained. Every new data details filled at the time of application form acts as a test data set.</a:t>
            </a:r>
            <a:endParaRPr lang="en-IN" dirty="0"/>
          </a:p>
        </p:txBody>
      </p:sp>
      <p:graphicFrame>
        <p:nvGraphicFramePr>
          <p:cNvPr id="11" name="Table 12">
            <a:extLst>
              <a:ext uri="{FF2B5EF4-FFF2-40B4-BE49-F238E27FC236}">
                <a16:creationId xmlns:a16="http://schemas.microsoft.com/office/drawing/2014/main" id="{2629B71B-057B-47A5-9F4C-D0899FFEC685}"/>
              </a:ext>
            </a:extLst>
          </p:cNvPr>
          <p:cNvGraphicFramePr>
            <a:graphicFrameLocks noGrp="1"/>
          </p:cNvGraphicFramePr>
          <p:nvPr>
            <p:ph idx="1"/>
            <p:extLst>
              <p:ext uri="{D42A27DB-BD31-4B8C-83A1-F6EECF244321}">
                <p14:modId xmlns:p14="http://schemas.microsoft.com/office/powerpoint/2010/main" val="3756658662"/>
              </p:ext>
            </p:extLst>
          </p:nvPr>
        </p:nvGraphicFramePr>
        <p:xfrm>
          <a:off x="457200" y="2362200"/>
          <a:ext cx="8229600" cy="3705225"/>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3502471279"/>
                    </a:ext>
                  </a:extLst>
                </a:gridCol>
                <a:gridCol w="4038600">
                  <a:extLst>
                    <a:ext uri="{9D8B030D-6E8A-4147-A177-3AD203B41FA5}">
                      <a16:colId xmlns:a16="http://schemas.microsoft.com/office/drawing/2014/main" val="3356052118"/>
                    </a:ext>
                  </a:extLst>
                </a:gridCol>
              </a:tblGrid>
              <a:tr h="447675">
                <a:tc>
                  <a:txBody>
                    <a:bodyPr/>
                    <a:lstStyle/>
                    <a:p>
                      <a:r>
                        <a:rPr lang="en-US" dirty="0"/>
                        <a:t>Variable </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1737444833"/>
                  </a:ext>
                </a:extLst>
              </a:tr>
              <a:tr h="447675">
                <a:tc>
                  <a:txBody>
                    <a:bodyPr/>
                    <a:lstStyle/>
                    <a:p>
                      <a:r>
                        <a:rPr lang="en-US" dirty="0"/>
                        <a:t>Smart Phone </a:t>
                      </a:r>
                      <a:endParaRPr lang="en-IN" dirty="0"/>
                    </a:p>
                  </a:txBody>
                  <a:tcPr/>
                </a:tc>
                <a:tc>
                  <a:txBody>
                    <a:bodyPr/>
                    <a:lstStyle/>
                    <a:p>
                      <a:r>
                        <a:rPr lang="en-US" dirty="0"/>
                        <a:t>IQOO Z5</a:t>
                      </a:r>
                      <a:endParaRPr lang="en-IN" dirty="0"/>
                    </a:p>
                  </a:txBody>
                  <a:tcPr/>
                </a:tc>
                <a:extLst>
                  <a:ext uri="{0D108BD9-81ED-4DB2-BD59-A6C34878D82A}">
                    <a16:rowId xmlns:a16="http://schemas.microsoft.com/office/drawing/2014/main" val="3966181419"/>
                  </a:ext>
                </a:extLst>
              </a:tr>
              <a:tr h="447675">
                <a:tc>
                  <a:txBody>
                    <a:bodyPr/>
                    <a:lstStyle/>
                    <a:p>
                      <a:r>
                        <a:rPr lang="en-US" dirty="0"/>
                        <a:t>Sensors</a:t>
                      </a:r>
                      <a:endParaRPr lang="en-IN" dirty="0"/>
                    </a:p>
                  </a:txBody>
                  <a:tcPr/>
                </a:tc>
                <a:tc>
                  <a:txBody>
                    <a:bodyPr/>
                    <a:lstStyle/>
                    <a:p>
                      <a:r>
                        <a:rPr lang="en-IN" dirty="0"/>
                        <a:t>Accelerometer and Gyroscope</a:t>
                      </a:r>
                    </a:p>
                  </a:txBody>
                  <a:tcPr/>
                </a:tc>
                <a:extLst>
                  <a:ext uri="{0D108BD9-81ED-4DB2-BD59-A6C34878D82A}">
                    <a16:rowId xmlns:a16="http://schemas.microsoft.com/office/drawing/2014/main" val="707324371"/>
                  </a:ext>
                </a:extLst>
              </a:tr>
              <a:tr h="447675">
                <a:tc>
                  <a:txBody>
                    <a:bodyPr/>
                    <a:lstStyle/>
                    <a:p>
                      <a:r>
                        <a:rPr lang="en-US" dirty="0"/>
                        <a:t>Axis</a:t>
                      </a:r>
                      <a:endParaRPr lang="en-IN" dirty="0"/>
                    </a:p>
                  </a:txBody>
                  <a:tcPr/>
                </a:tc>
                <a:tc>
                  <a:txBody>
                    <a:bodyPr/>
                    <a:lstStyle/>
                    <a:p>
                      <a:r>
                        <a:rPr lang="en-IN" dirty="0"/>
                        <a:t>3-axis(x, y, z)</a:t>
                      </a:r>
                    </a:p>
                  </a:txBody>
                  <a:tcPr/>
                </a:tc>
                <a:extLst>
                  <a:ext uri="{0D108BD9-81ED-4DB2-BD59-A6C34878D82A}">
                    <a16:rowId xmlns:a16="http://schemas.microsoft.com/office/drawing/2014/main" val="590107681"/>
                  </a:ext>
                </a:extLst>
              </a:tr>
              <a:tr h="571500">
                <a:tc>
                  <a:txBody>
                    <a:bodyPr/>
                    <a:lstStyle/>
                    <a:p>
                      <a:r>
                        <a:rPr lang="en-US" dirty="0"/>
                        <a:t>No. of volunteers</a:t>
                      </a:r>
                      <a:endParaRPr lang="en-IN" dirty="0"/>
                    </a:p>
                  </a:txBody>
                  <a:tcPr/>
                </a:tc>
                <a:tc>
                  <a:txBody>
                    <a:bodyPr/>
                    <a:lstStyle/>
                    <a:p>
                      <a:r>
                        <a:rPr lang="en-IN" dirty="0"/>
                        <a:t>30 </a:t>
                      </a:r>
                    </a:p>
                  </a:txBody>
                  <a:tcPr/>
                </a:tc>
                <a:extLst>
                  <a:ext uri="{0D108BD9-81ED-4DB2-BD59-A6C34878D82A}">
                    <a16:rowId xmlns:a16="http://schemas.microsoft.com/office/drawing/2014/main" val="3432166837"/>
                  </a:ext>
                </a:extLst>
              </a:tr>
              <a:tr h="447675">
                <a:tc>
                  <a:txBody>
                    <a:bodyPr/>
                    <a:lstStyle/>
                    <a:p>
                      <a:r>
                        <a:rPr lang="en-IN" dirty="0"/>
                        <a:t>Volunteers Age</a:t>
                      </a:r>
                    </a:p>
                  </a:txBody>
                  <a:tcPr/>
                </a:tc>
                <a:tc>
                  <a:txBody>
                    <a:bodyPr/>
                    <a:lstStyle/>
                    <a:p>
                      <a:r>
                        <a:rPr lang="en-IN" dirty="0"/>
                        <a:t>19-48</a:t>
                      </a:r>
                    </a:p>
                  </a:txBody>
                  <a:tcPr/>
                </a:tc>
                <a:extLst>
                  <a:ext uri="{0D108BD9-81ED-4DB2-BD59-A6C34878D82A}">
                    <a16:rowId xmlns:a16="http://schemas.microsoft.com/office/drawing/2014/main" val="4202446093"/>
                  </a:ext>
                </a:extLst>
              </a:tr>
              <a:tr h="447675">
                <a:tc>
                  <a:txBody>
                    <a:bodyPr/>
                    <a:lstStyle/>
                    <a:p>
                      <a:r>
                        <a:rPr lang="en-IN" dirty="0"/>
                        <a:t>Features </a:t>
                      </a:r>
                    </a:p>
                  </a:txBody>
                  <a:tcPr/>
                </a:tc>
                <a:tc>
                  <a:txBody>
                    <a:bodyPr/>
                    <a:lstStyle/>
                    <a:p>
                      <a:r>
                        <a:rPr lang="en-IN" dirty="0"/>
                        <a:t>19</a:t>
                      </a:r>
                    </a:p>
                  </a:txBody>
                  <a:tcPr/>
                </a:tc>
                <a:extLst>
                  <a:ext uri="{0D108BD9-81ED-4DB2-BD59-A6C34878D82A}">
                    <a16:rowId xmlns:a16="http://schemas.microsoft.com/office/drawing/2014/main" val="2423541657"/>
                  </a:ext>
                </a:extLst>
              </a:tr>
              <a:tr h="447675">
                <a:tc>
                  <a:txBody>
                    <a:bodyPr/>
                    <a:lstStyle/>
                    <a:p>
                      <a:r>
                        <a:rPr lang="en-IN" dirty="0"/>
                        <a:t>Activates</a:t>
                      </a:r>
                    </a:p>
                  </a:txBody>
                  <a:tcPr/>
                </a:tc>
                <a:tc>
                  <a:txBody>
                    <a:bodyPr/>
                    <a:lstStyle/>
                    <a:p>
                      <a:r>
                        <a:rPr lang="en-IN" dirty="0"/>
                        <a:t>WALKING ,SITTING ,STANDING ,LAYING</a:t>
                      </a:r>
                    </a:p>
                  </a:txBody>
                  <a:tcPr/>
                </a:tc>
                <a:extLst>
                  <a:ext uri="{0D108BD9-81ED-4DB2-BD59-A6C34878D82A}">
                    <a16:rowId xmlns:a16="http://schemas.microsoft.com/office/drawing/2014/main" val="3425668656"/>
                  </a:ext>
                </a:extLst>
              </a:tr>
            </a:tbl>
          </a:graphicData>
        </a:graphic>
      </p:graphicFrame>
    </p:spTree>
    <p:extLst>
      <p:ext uri="{BB962C8B-B14F-4D97-AF65-F5344CB8AC3E}">
        <p14:creationId xmlns:p14="http://schemas.microsoft.com/office/powerpoint/2010/main" val="233068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37EECE-135C-2A89-98C0-FA4CA51E941F}"/>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B88BDF90-ECD2-70AF-DFC8-EB15ED73AE3E}"/>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BC273FB1-EC59-AED5-879B-D815EF3EDFF2}"/>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DF387FD9-0F6E-236B-8649-2F7B18C28B74}"/>
              </a:ext>
            </a:extLst>
          </p:cNvPr>
          <p:cNvSpPr>
            <a:spLocks noGrp="1"/>
          </p:cNvSpPr>
          <p:nvPr>
            <p:ph type="sldNum" sz="quarter" idx="12"/>
          </p:nvPr>
        </p:nvSpPr>
        <p:spPr/>
        <p:txBody>
          <a:bodyPr/>
          <a:lstStyle/>
          <a:p>
            <a:fld id="{7B28076C-CE04-4A00-BFAA-A90EA8355859}" type="slidenum">
              <a:rPr lang="en-US" smtClean="0"/>
              <a:pPr/>
              <a:t>30</a:t>
            </a:fld>
            <a:endParaRPr lang="en-US"/>
          </a:p>
        </p:txBody>
      </p:sp>
    </p:spTree>
    <p:extLst>
      <p:ext uri="{BB962C8B-B14F-4D97-AF65-F5344CB8AC3E}">
        <p14:creationId xmlns:p14="http://schemas.microsoft.com/office/powerpoint/2010/main" val="2373650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B9D3-C759-2D2B-B7FE-B7EB980A08E6}"/>
              </a:ext>
            </a:extLst>
          </p:cNvPr>
          <p:cNvSpPr>
            <a:spLocks noGrp="1"/>
          </p:cNvSpPr>
          <p:nvPr>
            <p:ph type="title"/>
          </p:nvPr>
        </p:nvSpPr>
        <p:spPr/>
        <p:txBody>
          <a:bodyPr/>
          <a:lstStyle/>
          <a:p>
            <a:r>
              <a:rPr lang="en-IN" dirty="0"/>
              <a:t>Observation</a:t>
            </a:r>
          </a:p>
        </p:txBody>
      </p:sp>
      <p:sp>
        <p:nvSpPr>
          <p:cNvPr id="3" name="Content Placeholder 2">
            <a:extLst>
              <a:ext uri="{FF2B5EF4-FFF2-40B4-BE49-F238E27FC236}">
                <a16:creationId xmlns:a16="http://schemas.microsoft.com/office/drawing/2014/main" id="{B0F6BE8B-91B3-0EFB-F527-618E38BE1DED}"/>
              </a:ext>
            </a:extLst>
          </p:cNvPr>
          <p:cNvSpPr>
            <a:spLocks noGrp="1"/>
          </p:cNvSpPr>
          <p:nvPr>
            <p:ph idx="1"/>
          </p:nvPr>
        </p:nvSpPr>
        <p:spPr/>
        <p:txBody>
          <a:bodyPr>
            <a:normAutofit/>
          </a:bodyPr>
          <a:lstStyle/>
          <a:p>
            <a:pPr algn="just"/>
            <a:r>
              <a:rPr lang="en-US" sz="2000" dirty="0"/>
              <a:t>We got 84.37% test accuracy.    From confusion matrix we can clearly see that, there are large number of wrong predictions between standing and sitting </a:t>
            </a:r>
            <a:r>
              <a:rPr lang="en-US" sz="2000" err="1"/>
              <a:t>classes</a:t>
            </a:r>
            <a:r>
              <a:rPr lang="en-US" sz="2000"/>
              <a:t>. By </a:t>
            </a:r>
            <a:r>
              <a:rPr lang="en-US" sz="2000" dirty="0"/>
              <a:t>observing </a:t>
            </a:r>
            <a:r>
              <a:rPr lang="en-US" sz="2000" dirty="0" err="1"/>
              <a:t>tsne</a:t>
            </a:r>
            <a:r>
              <a:rPr lang="en-US" sz="2000" dirty="0"/>
              <a:t> plot we have observed that these two classes are overlapped.    And also there are more wrong predictions between walking, walking downstairs and walking upstairs classes. By observing </a:t>
            </a:r>
            <a:r>
              <a:rPr lang="en-US" sz="2000" dirty="0" err="1"/>
              <a:t>tsne</a:t>
            </a:r>
            <a:r>
              <a:rPr lang="en-US" sz="2000" dirty="0"/>
              <a:t> plot we have observed that these three classes are overlapped.</a:t>
            </a:r>
            <a:endParaRPr lang="en-IN" sz="2000" dirty="0"/>
          </a:p>
        </p:txBody>
      </p:sp>
      <p:sp>
        <p:nvSpPr>
          <p:cNvPr id="4" name="Date Placeholder 3">
            <a:extLst>
              <a:ext uri="{FF2B5EF4-FFF2-40B4-BE49-F238E27FC236}">
                <a16:creationId xmlns:a16="http://schemas.microsoft.com/office/drawing/2014/main" id="{1294B749-8804-FAEC-4E33-158C2DFD10AF}"/>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E5FFDB2A-6BD9-6A82-4B74-09BD26120C78}"/>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04E2ED97-DAF8-2A27-B595-D54353C06146}"/>
              </a:ext>
            </a:extLst>
          </p:cNvPr>
          <p:cNvSpPr>
            <a:spLocks noGrp="1"/>
          </p:cNvSpPr>
          <p:nvPr>
            <p:ph type="sldNum" sz="quarter" idx="12"/>
          </p:nvPr>
        </p:nvSpPr>
        <p:spPr/>
        <p:txBody>
          <a:bodyPr/>
          <a:lstStyle/>
          <a:p>
            <a:fld id="{7B28076C-CE04-4A00-BFAA-A90EA8355859}" type="slidenum">
              <a:rPr lang="en-US" smtClean="0"/>
              <a:pPr/>
              <a:t>31</a:t>
            </a:fld>
            <a:endParaRPr lang="en-US"/>
          </a:p>
        </p:txBody>
      </p:sp>
    </p:spTree>
    <p:extLst>
      <p:ext uri="{BB962C8B-B14F-4D97-AF65-F5344CB8AC3E}">
        <p14:creationId xmlns:p14="http://schemas.microsoft.com/office/powerpoint/2010/main" val="2531169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0FAD-D8F5-ACBC-36EF-AE39467DA2FF}"/>
              </a:ext>
            </a:extLst>
          </p:cNvPr>
          <p:cNvSpPr>
            <a:spLocks noGrp="1"/>
          </p:cNvSpPr>
          <p:nvPr>
            <p:ph type="title"/>
          </p:nvPr>
        </p:nvSpPr>
        <p:spPr>
          <a:xfrm>
            <a:off x="352340" y="136525"/>
            <a:ext cx="8229600" cy="1143000"/>
          </a:xfrm>
        </p:spPr>
        <p:txBody>
          <a:bodyPr>
            <a:normAutofit fontScale="90000"/>
          </a:bodyPr>
          <a:lstStyle/>
          <a:p>
            <a:r>
              <a:rPr lang="en-IN" dirty="0"/>
              <a:t>Module 7: </a:t>
            </a:r>
            <a:r>
              <a:rPr lang="en-IN" sz="4000" dirty="0"/>
              <a:t>Accuracy results of Random Forest Algorithm</a:t>
            </a:r>
          </a:p>
        </p:txBody>
      </p:sp>
      <p:pic>
        <p:nvPicPr>
          <p:cNvPr id="8" name="Content Placeholder 7">
            <a:extLst>
              <a:ext uri="{FF2B5EF4-FFF2-40B4-BE49-F238E27FC236}">
                <a16:creationId xmlns:a16="http://schemas.microsoft.com/office/drawing/2014/main" id="{518EC884-810B-DD5A-3C06-4E21E2DDFB68}"/>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95C9A38A-04F2-AE27-C065-5C11092BF016}"/>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EEC34F50-1813-5DDB-D7DA-F0CF1A0E17CB}"/>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050FE15-9B4B-0D0F-0F77-4291358A4009}"/>
              </a:ext>
            </a:extLst>
          </p:cNvPr>
          <p:cNvSpPr>
            <a:spLocks noGrp="1"/>
          </p:cNvSpPr>
          <p:nvPr>
            <p:ph type="sldNum" sz="quarter" idx="12"/>
          </p:nvPr>
        </p:nvSpPr>
        <p:spPr/>
        <p:txBody>
          <a:bodyPr/>
          <a:lstStyle/>
          <a:p>
            <a:fld id="{7B28076C-CE04-4A00-BFAA-A90EA8355859}" type="slidenum">
              <a:rPr lang="en-US" smtClean="0"/>
              <a:pPr/>
              <a:t>32</a:t>
            </a:fld>
            <a:endParaRPr lang="en-US"/>
          </a:p>
        </p:txBody>
      </p:sp>
    </p:spTree>
    <p:extLst>
      <p:ext uri="{BB962C8B-B14F-4D97-AF65-F5344CB8AC3E}">
        <p14:creationId xmlns:p14="http://schemas.microsoft.com/office/powerpoint/2010/main" val="111884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52E4946-28D3-4ADA-AACC-D7B431A1CAE8}"/>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30BCE0BC-7688-7804-954B-889E67D5D6D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98FCB135-0801-06E1-AD1B-AA1A5177F117}"/>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0EBC2170-8C49-D276-1CE6-F711DC07D377}"/>
              </a:ext>
            </a:extLst>
          </p:cNvPr>
          <p:cNvSpPr>
            <a:spLocks noGrp="1"/>
          </p:cNvSpPr>
          <p:nvPr>
            <p:ph type="sldNum" sz="quarter" idx="12"/>
          </p:nvPr>
        </p:nvSpPr>
        <p:spPr/>
        <p:txBody>
          <a:bodyPr/>
          <a:lstStyle/>
          <a:p>
            <a:fld id="{7B28076C-CE04-4A00-BFAA-A90EA8355859}" type="slidenum">
              <a:rPr lang="en-US" smtClean="0"/>
              <a:pPr/>
              <a:t>33</a:t>
            </a:fld>
            <a:endParaRPr lang="en-US"/>
          </a:p>
        </p:txBody>
      </p:sp>
    </p:spTree>
    <p:extLst>
      <p:ext uri="{BB962C8B-B14F-4D97-AF65-F5344CB8AC3E}">
        <p14:creationId xmlns:p14="http://schemas.microsoft.com/office/powerpoint/2010/main" val="153108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CF16AB6-EC0C-31DA-AC53-FECCCA05715C}"/>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7B808180-4F7A-BA92-78C5-AF08CC6AF9B2}"/>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F817B920-C3D2-DB54-79A7-FC76280F1663}"/>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499DFB5-26C9-86D2-0F6E-875B196492C7}"/>
              </a:ext>
            </a:extLst>
          </p:cNvPr>
          <p:cNvSpPr>
            <a:spLocks noGrp="1"/>
          </p:cNvSpPr>
          <p:nvPr>
            <p:ph type="sldNum" sz="quarter" idx="12"/>
          </p:nvPr>
        </p:nvSpPr>
        <p:spPr/>
        <p:txBody>
          <a:bodyPr/>
          <a:lstStyle/>
          <a:p>
            <a:fld id="{7B28076C-CE04-4A00-BFAA-A90EA8355859}" type="slidenum">
              <a:rPr lang="en-US" smtClean="0"/>
              <a:pPr/>
              <a:t>34</a:t>
            </a:fld>
            <a:endParaRPr lang="en-US"/>
          </a:p>
        </p:txBody>
      </p:sp>
    </p:spTree>
    <p:extLst>
      <p:ext uri="{BB962C8B-B14F-4D97-AF65-F5344CB8AC3E}">
        <p14:creationId xmlns:p14="http://schemas.microsoft.com/office/powerpoint/2010/main" val="2932398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6807-9BD8-32FD-F18B-0EBF186AF97B}"/>
              </a:ext>
            </a:extLst>
          </p:cNvPr>
          <p:cNvSpPr>
            <a:spLocks noGrp="1"/>
          </p:cNvSpPr>
          <p:nvPr>
            <p:ph type="title"/>
          </p:nvPr>
        </p:nvSpPr>
        <p:spPr/>
        <p:txBody>
          <a:bodyPr/>
          <a:lstStyle/>
          <a:p>
            <a:r>
              <a:rPr lang="en-IN" dirty="0"/>
              <a:t>Observation</a:t>
            </a:r>
          </a:p>
        </p:txBody>
      </p:sp>
      <p:sp>
        <p:nvSpPr>
          <p:cNvPr id="3" name="Content Placeholder 2">
            <a:extLst>
              <a:ext uri="{FF2B5EF4-FFF2-40B4-BE49-F238E27FC236}">
                <a16:creationId xmlns:a16="http://schemas.microsoft.com/office/drawing/2014/main" id="{9D6C14DB-72E5-E417-074E-904C992F4E28}"/>
              </a:ext>
            </a:extLst>
          </p:cNvPr>
          <p:cNvSpPr>
            <a:spLocks noGrp="1"/>
          </p:cNvSpPr>
          <p:nvPr>
            <p:ph idx="1"/>
          </p:nvPr>
        </p:nvSpPr>
        <p:spPr/>
        <p:txBody>
          <a:bodyPr>
            <a:normAutofit/>
          </a:bodyPr>
          <a:lstStyle/>
          <a:p>
            <a:r>
              <a:rPr lang="en-US" sz="2000" dirty="0"/>
              <a:t>We got 91.75% test accuracy.    From confusion matrix we can clearly see that, there are more of wrong predictions between standing and sitting classes. By observing </a:t>
            </a:r>
            <a:r>
              <a:rPr lang="en-US" sz="2000" dirty="0" err="1"/>
              <a:t>tsne</a:t>
            </a:r>
            <a:r>
              <a:rPr lang="en-US" sz="2000" dirty="0"/>
              <a:t> plot we have observed that these two classes are overlapped.    And also there are more wrong predictions between walking, walking downstairs and walking upstairs classes. By observing </a:t>
            </a:r>
            <a:r>
              <a:rPr lang="en-US" sz="2000" dirty="0" err="1"/>
              <a:t>tsne</a:t>
            </a:r>
            <a:r>
              <a:rPr lang="en-US" sz="2000" dirty="0"/>
              <a:t> plot we have observed that these three classes are overlapped.</a:t>
            </a:r>
            <a:endParaRPr lang="en-IN" sz="2000" dirty="0"/>
          </a:p>
        </p:txBody>
      </p:sp>
      <p:sp>
        <p:nvSpPr>
          <p:cNvPr id="4" name="Date Placeholder 3">
            <a:extLst>
              <a:ext uri="{FF2B5EF4-FFF2-40B4-BE49-F238E27FC236}">
                <a16:creationId xmlns:a16="http://schemas.microsoft.com/office/drawing/2014/main" id="{87CFFD97-6809-658F-C42D-C26D5505B44C}"/>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7A46F089-3ADF-D778-23C8-48C61D03BD4B}"/>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65F0773E-1370-1282-1C11-9200F89E3CD5}"/>
              </a:ext>
            </a:extLst>
          </p:cNvPr>
          <p:cNvSpPr>
            <a:spLocks noGrp="1"/>
          </p:cNvSpPr>
          <p:nvPr>
            <p:ph type="sldNum" sz="quarter" idx="12"/>
          </p:nvPr>
        </p:nvSpPr>
        <p:spPr/>
        <p:txBody>
          <a:bodyPr/>
          <a:lstStyle/>
          <a:p>
            <a:fld id="{7B28076C-CE04-4A00-BFAA-A90EA8355859}" type="slidenum">
              <a:rPr lang="en-US" smtClean="0"/>
              <a:pPr/>
              <a:t>35</a:t>
            </a:fld>
            <a:endParaRPr lang="en-US"/>
          </a:p>
        </p:txBody>
      </p:sp>
    </p:spTree>
    <p:extLst>
      <p:ext uri="{BB962C8B-B14F-4D97-AF65-F5344CB8AC3E}">
        <p14:creationId xmlns:p14="http://schemas.microsoft.com/office/powerpoint/2010/main" val="3421649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85C6-5E83-5E97-6A39-128B259CB570}"/>
              </a:ext>
            </a:extLst>
          </p:cNvPr>
          <p:cNvSpPr>
            <a:spLocks noGrp="1"/>
          </p:cNvSpPr>
          <p:nvPr>
            <p:ph type="title"/>
          </p:nvPr>
        </p:nvSpPr>
        <p:spPr>
          <a:xfrm>
            <a:off x="352340" y="136525"/>
            <a:ext cx="8229600" cy="1143000"/>
          </a:xfrm>
        </p:spPr>
        <p:txBody>
          <a:bodyPr>
            <a:normAutofit fontScale="90000"/>
          </a:bodyPr>
          <a:lstStyle/>
          <a:p>
            <a:r>
              <a:rPr lang="en-IN" dirty="0"/>
              <a:t>Module 8 : </a:t>
            </a:r>
            <a:r>
              <a:rPr lang="en-IN" sz="4000" dirty="0"/>
              <a:t>Accuracy and the results of KNN Algorithm</a:t>
            </a:r>
          </a:p>
        </p:txBody>
      </p:sp>
      <p:pic>
        <p:nvPicPr>
          <p:cNvPr id="8" name="Content Placeholder 7">
            <a:extLst>
              <a:ext uri="{FF2B5EF4-FFF2-40B4-BE49-F238E27FC236}">
                <a16:creationId xmlns:a16="http://schemas.microsoft.com/office/drawing/2014/main" id="{2FF645AD-1574-7739-754F-D11586474746}"/>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6FC37DD1-1E05-C21A-FCCE-433EB7FBE318}"/>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B9FFF530-A4C0-C8B6-112D-0E02D67F0DBD}"/>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031A941-9A40-DC71-15D3-84107064611D}"/>
              </a:ext>
            </a:extLst>
          </p:cNvPr>
          <p:cNvSpPr>
            <a:spLocks noGrp="1"/>
          </p:cNvSpPr>
          <p:nvPr>
            <p:ph type="sldNum" sz="quarter" idx="12"/>
          </p:nvPr>
        </p:nvSpPr>
        <p:spPr/>
        <p:txBody>
          <a:bodyPr/>
          <a:lstStyle/>
          <a:p>
            <a:fld id="{7B28076C-CE04-4A00-BFAA-A90EA8355859}" type="slidenum">
              <a:rPr lang="en-US" smtClean="0"/>
              <a:pPr/>
              <a:t>36</a:t>
            </a:fld>
            <a:endParaRPr lang="en-US"/>
          </a:p>
        </p:txBody>
      </p:sp>
    </p:spTree>
    <p:extLst>
      <p:ext uri="{BB962C8B-B14F-4D97-AF65-F5344CB8AC3E}">
        <p14:creationId xmlns:p14="http://schemas.microsoft.com/office/powerpoint/2010/main" val="2037825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93ABF43-760C-88D3-D866-4EFF3EF8C353}"/>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606D2A7A-98B9-046B-6AC6-5B39C8E648C0}"/>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02BD92C9-203C-1740-CBD1-AD791963074D}"/>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771A04E-B483-900B-228B-D6DF46AEC94A}"/>
              </a:ext>
            </a:extLst>
          </p:cNvPr>
          <p:cNvSpPr>
            <a:spLocks noGrp="1"/>
          </p:cNvSpPr>
          <p:nvPr>
            <p:ph type="sldNum" sz="quarter" idx="12"/>
          </p:nvPr>
        </p:nvSpPr>
        <p:spPr/>
        <p:txBody>
          <a:bodyPr/>
          <a:lstStyle/>
          <a:p>
            <a:fld id="{7B28076C-CE04-4A00-BFAA-A90EA8355859}" type="slidenum">
              <a:rPr lang="en-US" smtClean="0"/>
              <a:pPr/>
              <a:t>37</a:t>
            </a:fld>
            <a:endParaRPr lang="en-US"/>
          </a:p>
        </p:txBody>
      </p:sp>
    </p:spTree>
    <p:extLst>
      <p:ext uri="{BB962C8B-B14F-4D97-AF65-F5344CB8AC3E}">
        <p14:creationId xmlns:p14="http://schemas.microsoft.com/office/powerpoint/2010/main" val="2613846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9B54156-C96B-A4CA-85B1-115002B0BB1A}"/>
              </a:ext>
            </a:extLst>
          </p:cNvPr>
          <p:cNvPicPr>
            <a:picLocks noGrp="1" noChangeAspect="1"/>
          </p:cNvPicPr>
          <p:nvPr>
            <p:ph idx="1"/>
          </p:nvPr>
        </p:nvPicPr>
        <p:blipFill>
          <a:blip r:embed="rId2"/>
          <a:stretch>
            <a:fillRect/>
          </a:stretch>
        </p:blipFill>
        <p:spPr>
          <a:xfrm>
            <a:off x="548922" y="1600200"/>
            <a:ext cx="8046156" cy="4525963"/>
          </a:xfrm>
        </p:spPr>
      </p:pic>
      <p:sp>
        <p:nvSpPr>
          <p:cNvPr id="4" name="Date Placeholder 3">
            <a:extLst>
              <a:ext uri="{FF2B5EF4-FFF2-40B4-BE49-F238E27FC236}">
                <a16:creationId xmlns:a16="http://schemas.microsoft.com/office/drawing/2014/main" id="{84D70AD7-2A56-4AC9-F6D6-58590C2CF4FA}"/>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4D8BA809-EA47-12C5-6115-4971E07F95D0}"/>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A8AB6A96-C966-E21C-8E5C-8D4EDE9EB7AC}"/>
              </a:ext>
            </a:extLst>
          </p:cNvPr>
          <p:cNvSpPr>
            <a:spLocks noGrp="1"/>
          </p:cNvSpPr>
          <p:nvPr>
            <p:ph type="sldNum" sz="quarter" idx="12"/>
          </p:nvPr>
        </p:nvSpPr>
        <p:spPr/>
        <p:txBody>
          <a:bodyPr/>
          <a:lstStyle/>
          <a:p>
            <a:fld id="{7B28076C-CE04-4A00-BFAA-A90EA8355859}" type="slidenum">
              <a:rPr lang="en-US" smtClean="0"/>
              <a:pPr/>
              <a:t>38</a:t>
            </a:fld>
            <a:endParaRPr lang="en-US"/>
          </a:p>
        </p:txBody>
      </p:sp>
    </p:spTree>
    <p:extLst>
      <p:ext uri="{BB962C8B-B14F-4D97-AF65-F5344CB8AC3E}">
        <p14:creationId xmlns:p14="http://schemas.microsoft.com/office/powerpoint/2010/main" val="4191134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CF83-FC0D-4C14-D25D-E5F53CF5B603}"/>
              </a:ext>
            </a:extLst>
          </p:cNvPr>
          <p:cNvSpPr>
            <a:spLocks noGrp="1"/>
          </p:cNvSpPr>
          <p:nvPr>
            <p:ph type="title"/>
          </p:nvPr>
        </p:nvSpPr>
        <p:spPr/>
        <p:txBody>
          <a:bodyPr/>
          <a:lstStyle/>
          <a:p>
            <a:r>
              <a:rPr lang="en-IN" dirty="0"/>
              <a:t>Observation</a:t>
            </a:r>
          </a:p>
        </p:txBody>
      </p:sp>
      <p:sp>
        <p:nvSpPr>
          <p:cNvPr id="3" name="Content Placeholder 2">
            <a:extLst>
              <a:ext uri="{FF2B5EF4-FFF2-40B4-BE49-F238E27FC236}">
                <a16:creationId xmlns:a16="http://schemas.microsoft.com/office/drawing/2014/main" id="{8766DDF4-E6B2-8996-D025-112113D19B4A}"/>
              </a:ext>
            </a:extLst>
          </p:cNvPr>
          <p:cNvSpPr>
            <a:spLocks noGrp="1"/>
          </p:cNvSpPr>
          <p:nvPr>
            <p:ph idx="1"/>
          </p:nvPr>
        </p:nvSpPr>
        <p:spPr/>
        <p:txBody>
          <a:bodyPr>
            <a:normAutofit/>
          </a:bodyPr>
          <a:lstStyle/>
          <a:p>
            <a:pPr algn="just"/>
            <a:r>
              <a:rPr lang="en-US" sz="2000" dirty="0"/>
              <a:t>We got 89.71% test accuracy.    From confusion matrix we can clearly see that, there are large number of wrong predictions between standing and sitting </a:t>
            </a:r>
            <a:r>
              <a:rPr lang="en-US" sz="2000" dirty="0" err="1"/>
              <a:t>classes.By</a:t>
            </a:r>
            <a:r>
              <a:rPr lang="en-US" sz="2000" dirty="0"/>
              <a:t> observing </a:t>
            </a:r>
            <a:r>
              <a:rPr lang="en-US" sz="2000" dirty="0" err="1"/>
              <a:t>tsne</a:t>
            </a:r>
            <a:r>
              <a:rPr lang="en-US" sz="2000" dirty="0"/>
              <a:t> plot we have observed that these two classes are overlapped.    And also there are more wrong predictions between walking, walking downstairs and walking upstairs classes. By observing </a:t>
            </a:r>
            <a:r>
              <a:rPr lang="en-US" sz="2000" dirty="0" err="1"/>
              <a:t>tsne</a:t>
            </a:r>
            <a:r>
              <a:rPr lang="en-US" sz="2000" dirty="0"/>
              <a:t> plot we have observed that these three classes are overlapped.</a:t>
            </a:r>
            <a:endParaRPr lang="en-IN" sz="2000" dirty="0"/>
          </a:p>
        </p:txBody>
      </p:sp>
      <p:sp>
        <p:nvSpPr>
          <p:cNvPr id="4" name="Date Placeholder 3">
            <a:extLst>
              <a:ext uri="{FF2B5EF4-FFF2-40B4-BE49-F238E27FC236}">
                <a16:creationId xmlns:a16="http://schemas.microsoft.com/office/drawing/2014/main" id="{C87D426A-879F-005A-89BD-8F2D449BEB71}"/>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87BE75B-C23D-628B-E16A-90862B6B91BF}"/>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28722509-5DE4-8062-6883-FAECCC9BC9CB}"/>
              </a:ext>
            </a:extLst>
          </p:cNvPr>
          <p:cNvSpPr>
            <a:spLocks noGrp="1"/>
          </p:cNvSpPr>
          <p:nvPr>
            <p:ph type="sldNum" sz="quarter" idx="12"/>
          </p:nvPr>
        </p:nvSpPr>
        <p:spPr/>
        <p:txBody>
          <a:bodyPr/>
          <a:lstStyle/>
          <a:p>
            <a:fld id="{7B28076C-CE04-4A00-BFAA-A90EA8355859}" type="slidenum">
              <a:rPr lang="en-US" smtClean="0"/>
              <a:pPr/>
              <a:t>39</a:t>
            </a:fld>
            <a:endParaRPr lang="en-US"/>
          </a:p>
        </p:txBody>
      </p:sp>
    </p:spTree>
    <p:extLst>
      <p:ext uri="{BB962C8B-B14F-4D97-AF65-F5344CB8AC3E}">
        <p14:creationId xmlns:p14="http://schemas.microsoft.com/office/powerpoint/2010/main" val="1049442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B145-CEA5-471B-8AE2-B6791C8F0674}"/>
              </a:ext>
            </a:extLst>
          </p:cNvPr>
          <p:cNvSpPr>
            <a:spLocks noGrp="1"/>
          </p:cNvSpPr>
          <p:nvPr>
            <p:ph type="title"/>
          </p:nvPr>
        </p:nvSpPr>
        <p:spPr/>
        <p:txBody>
          <a:bodyPr>
            <a:normAutofit/>
          </a:bodyPr>
          <a:lstStyle/>
          <a:p>
            <a:pPr algn="l"/>
            <a:r>
              <a:rPr lang="en-IN" sz="4000" dirty="0">
                <a:solidFill>
                  <a:srgbClr val="000000"/>
                </a:solidFill>
                <a:latin typeface="Times New Roman" panose="02020603050405020304" pitchFamily="18" charset="0"/>
                <a:cs typeface="Times New Roman" panose="02020603050405020304" pitchFamily="18" charset="0"/>
              </a:rPr>
              <a:t>Advantages:</a:t>
            </a:r>
            <a:endParaRPr lang="en-IN" sz="4000" dirty="0"/>
          </a:p>
        </p:txBody>
      </p:sp>
      <p:sp>
        <p:nvSpPr>
          <p:cNvPr id="3" name="Content Placeholder 2">
            <a:extLst>
              <a:ext uri="{FF2B5EF4-FFF2-40B4-BE49-F238E27FC236}">
                <a16:creationId xmlns:a16="http://schemas.microsoft.com/office/drawing/2014/main" id="{A877CADB-9488-4496-A466-7E899C755F4C}"/>
              </a:ext>
            </a:extLst>
          </p:cNvPr>
          <p:cNvSpPr>
            <a:spLocks noGrp="1"/>
          </p:cNvSpPr>
          <p:nvPr>
            <p:ph idx="1"/>
          </p:nvPr>
        </p:nvSpPr>
        <p:spPr/>
        <p:txBody>
          <a:bodyPr/>
          <a:lstStyle/>
          <a:p>
            <a:pPr lvl="0">
              <a:lnSpc>
                <a:spcPct val="114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These reports are to the investigation of applicability of machine learning techniques for human Activity Recognition in operational conditions.</a:t>
            </a:r>
            <a:endParaRPr lang="en-US" sz="2000" dirty="0">
              <a:effectLst/>
              <a:latin typeface="Calibri" panose="020F0502020204030204" pitchFamily="34" charset="0"/>
              <a:cs typeface="Times New Roman" panose="02020603050405020304" pitchFamily="18" charset="0"/>
            </a:endParaRPr>
          </a:p>
          <a:p>
            <a:pPr>
              <a:lnSpc>
                <a:spcPct val="114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Finally, it highlights some observations on future research issues, challenges, and needs</a:t>
            </a:r>
            <a:endParaRPr lang="en-US" sz="2000" dirty="0">
              <a:effectLst/>
              <a:latin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71D393F3-9EA0-4153-9E2A-E1E81F2B48D0}"/>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DA8CBCF-D5AB-48B8-A59D-30D4BF060828}"/>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2D73D315-33A9-4895-B942-A30712EF7426}"/>
              </a:ext>
            </a:extLst>
          </p:cNvPr>
          <p:cNvSpPr>
            <a:spLocks noGrp="1"/>
          </p:cNvSpPr>
          <p:nvPr>
            <p:ph type="sldNum" sz="quarter" idx="12"/>
          </p:nvPr>
        </p:nvSpPr>
        <p:spPr/>
        <p:txBody>
          <a:bodyPr/>
          <a:lstStyle/>
          <a:p>
            <a:fld id="{7B28076C-CE04-4A00-BFAA-A90EA8355859}" type="slidenum">
              <a:rPr lang="en-US" smtClean="0"/>
              <a:pPr/>
              <a:t>4</a:t>
            </a:fld>
            <a:endParaRPr lang="en-US"/>
          </a:p>
        </p:txBody>
      </p:sp>
    </p:spTree>
    <p:extLst>
      <p:ext uri="{BB962C8B-B14F-4D97-AF65-F5344CB8AC3E}">
        <p14:creationId xmlns:p14="http://schemas.microsoft.com/office/powerpoint/2010/main" val="3913248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FD21-3CF6-9D20-C6C2-09FF843C5075}"/>
              </a:ext>
            </a:extLst>
          </p:cNvPr>
          <p:cNvSpPr>
            <a:spLocks noGrp="1"/>
          </p:cNvSpPr>
          <p:nvPr>
            <p:ph type="title"/>
          </p:nvPr>
        </p:nvSpPr>
        <p:spPr>
          <a:xfrm>
            <a:off x="304800" y="136525"/>
            <a:ext cx="8229600" cy="1143000"/>
          </a:xfrm>
        </p:spPr>
        <p:txBody>
          <a:bodyPr>
            <a:normAutofit fontScale="90000"/>
          </a:bodyPr>
          <a:lstStyle/>
          <a:p>
            <a:r>
              <a:rPr lang="en-IN" sz="4400" dirty="0"/>
              <a:t>Module 9:</a:t>
            </a:r>
            <a:r>
              <a:rPr lang="en-IN" sz="4000" dirty="0"/>
              <a:t>Comparison between performance of all the algorithms</a:t>
            </a:r>
          </a:p>
        </p:txBody>
      </p:sp>
      <p:pic>
        <p:nvPicPr>
          <p:cNvPr id="8" name="Content Placeholder 7">
            <a:extLst>
              <a:ext uri="{FF2B5EF4-FFF2-40B4-BE49-F238E27FC236}">
                <a16:creationId xmlns:a16="http://schemas.microsoft.com/office/drawing/2014/main" id="{AE1CC6CA-E81E-E8BC-D852-63B2360962C9}"/>
              </a:ext>
            </a:extLst>
          </p:cNvPr>
          <p:cNvPicPr>
            <a:picLocks noGrp="1" noChangeAspect="1"/>
          </p:cNvPicPr>
          <p:nvPr>
            <p:ph idx="1"/>
          </p:nvPr>
        </p:nvPicPr>
        <p:blipFill>
          <a:blip r:embed="rId2"/>
          <a:stretch>
            <a:fillRect/>
          </a:stretch>
        </p:blipFill>
        <p:spPr>
          <a:xfrm>
            <a:off x="1828800" y="2091531"/>
            <a:ext cx="5638800" cy="3543300"/>
          </a:xfrm>
        </p:spPr>
      </p:pic>
      <p:sp>
        <p:nvSpPr>
          <p:cNvPr id="4" name="Date Placeholder 3">
            <a:extLst>
              <a:ext uri="{FF2B5EF4-FFF2-40B4-BE49-F238E27FC236}">
                <a16:creationId xmlns:a16="http://schemas.microsoft.com/office/drawing/2014/main" id="{73FC9072-9C47-A1E2-6FAC-AF86FB11A8AC}"/>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2A05B348-C9D1-E639-DCC2-F38D747A5E55}"/>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4EB9217-300B-426E-F4C6-902A4B0E6312}"/>
              </a:ext>
            </a:extLst>
          </p:cNvPr>
          <p:cNvSpPr>
            <a:spLocks noGrp="1"/>
          </p:cNvSpPr>
          <p:nvPr>
            <p:ph type="sldNum" sz="quarter" idx="12"/>
          </p:nvPr>
        </p:nvSpPr>
        <p:spPr/>
        <p:txBody>
          <a:bodyPr/>
          <a:lstStyle/>
          <a:p>
            <a:fld id="{7B28076C-CE04-4A00-BFAA-A90EA8355859}" type="slidenum">
              <a:rPr lang="en-US" smtClean="0"/>
              <a:pPr/>
              <a:t>40</a:t>
            </a:fld>
            <a:endParaRPr lang="en-US"/>
          </a:p>
        </p:txBody>
      </p:sp>
    </p:spTree>
    <p:extLst>
      <p:ext uri="{BB962C8B-B14F-4D97-AF65-F5344CB8AC3E}">
        <p14:creationId xmlns:p14="http://schemas.microsoft.com/office/powerpoint/2010/main" val="244412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0EB7F86-8392-7F47-A48C-A7E46BF2A20F}"/>
              </a:ext>
            </a:extLst>
          </p:cNvPr>
          <p:cNvPicPr>
            <a:picLocks noGrp="1" noChangeAspect="1"/>
          </p:cNvPicPr>
          <p:nvPr>
            <p:ph idx="1"/>
          </p:nvPr>
        </p:nvPicPr>
        <p:blipFill>
          <a:blip r:embed="rId2"/>
          <a:stretch>
            <a:fillRect/>
          </a:stretch>
        </p:blipFill>
        <p:spPr>
          <a:xfrm>
            <a:off x="1997899" y="1600200"/>
            <a:ext cx="5148201" cy="4525963"/>
          </a:xfrm>
        </p:spPr>
      </p:pic>
      <p:sp>
        <p:nvSpPr>
          <p:cNvPr id="4" name="Date Placeholder 3">
            <a:extLst>
              <a:ext uri="{FF2B5EF4-FFF2-40B4-BE49-F238E27FC236}">
                <a16:creationId xmlns:a16="http://schemas.microsoft.com/office/drawing/2014/main" id="{1553554A-B96B-987B-C0CC-7B850F957FD3}"/>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FE0EA21C-4DA9-B08E-D1C2-799398CC820D}"/>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42CA91B9-37DE-3E5E-47D3-1F7C79F9EC94}"/>
              </a:ext>
            </a:extLst>
          </p:cNvPr>
          <p:cNvSpPr>
            <a:spLocks noGrp="1"/>
          </p:cNvSpPr>
          <p:nvPr>
            <p:ph type="sldNum" sz="quarter" idx="12"/>
          </p:nvPr>
        </p:nvSpPr>
        <p:spPr/>
        <p:txBody>
          <a:bodyPr/>
          <a:lstStyle/>
          <a:p>
            <a:fld id="{7B28076C-CE04-4A00-BFAA-A90EA8355859}" type="slidenum">
              <a:rPr lang="en-US" smtClean="0"/>
              <a:pPr/>
              <a:t>41</a:t>
            </a:fld>
            <a:endParaRPr lang="en-US"/>
          </a:p>
        </p:txBody>
      </p:sp>
    </p:spTree>
    <p:extLst>
      <p:ext uri="{BB962C8B-B14F-4D97-AF65-F5344CB8AC3E}">
        <p14:creationId xmlns:p14="http://schemas.microsoft.com/office/powerpoint/2010/main" val="360566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0DE137F-1E83-A34F-160E-1127B25F8EAE}"/>
              </a:ext>
            </a:extLst>
          </p:cNvPr>
          <p:cNvPicPr>
            <a:picLocks noGrp="1" noChangeAspect="1"/>
          </p:cNvPicPr>
          <p:nvPr>
            <p:ph idx="1"/>
          </p:nvPr>
        </p:nvPicPr>
        <p:blipFill>
          <a:blip r:embed="rId2"/>
          <a:stretch>
            <a:fillRect/>
          </a:stretch>
        </p:blipFill>
        <p:spPr>
          <a:xfrm>
            <a:off x="1980097" y="1600200"/>
            <a:ext cx="5183806" cy="4525963"/>
          </a:xfrm>
        </p:spPr>
      </p:pic>
      <p:sp>
        <p:nvSpPr>
          <p:cNvPr id="4" name="Date Placeholder 3">
            <a:extLst>
              <a:ext uri="{FF2B5EF4-FFF2-40B4-BE49-F238E27FC236}">
                <a16:creationId xmlns:a16="http://schemas.microsoft.com/office/drawing/2014/main" id="{D361A7B0-FB39-FB5E-3F36-1C603CF8CFF4}"/>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31181682-D619-3A0C-F790-98660648BA8E}"/>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178DB791-8918-C102-DD16-2718722EBD31}"/>
              </a:ext>
            </a:extLst>
          </p:cNvPr>
          <p:cNvSpPr>
            <a:spLocks noGrp="1"/>
          </p:cNvSpPr>
          <p:nvPr>
            <p:ph type="sldNum" sz="quarter" idx="12"/>
          </p:nvPr>
        </p:nvSpPr>
        <p:spPr/>
        <p:txBody>
          <a:bodyPr/>
          <a:lstStyle/>
          <a:p>
            <a:fld id="{7B28076C-CE04-4A00-BFAA-A90EA8355859}" type="slidenum">
              <a:rPr lang="en-US" smtClean="0"/>
              <a:pPr/>
              <a:t>42</a:t>
            </a:fld>
            <a:endParaRPr lang="en-US"/>
          </a:p>
        </p:txBody>
      </p:sp>
    </p:spTree>
    <p:extLst>
      <p:ext uri="{BB962C8B-B14F-4D97-AF65-F5344CB8AC3E}">
        <p14:creationId xmlns:p14="http://schemas.microsoft.com/office/powerpoint/2010/main" val="3066704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0A51-0F28-4484-A1C1-676706C6557F}"/>
              </a:ext>
            </a:extLst>
          </p:cNvPr>
          <p:cNvSpPr>
            <a:spLocks noGrp="1"/>
          </p:cNvSpPr>
          <p:nvPr>
            <p:ph type="title"/>
          </p:nvPr>
        </p:nvSpPr>
        <p:spPr/>
        <p:txBody>
          <a:bodyPr/>
          <a:lstStyle/>
          <a:p>
            <a:pPr algn="l"/>
            <a:r>
              <a:rPr lang="en-US" dirty="0"/>
              <a:t>Conclusion</a:t>
            </a:r>
            <a:endParaRPr lang="en-IN" dirty="0"/>
          </a:p>
        </p:txBody>
      </p:sp>
      <p:sp>
        <p:nvSpPr>
          <p:cNvPr id="3" name="Content Placeholder 2">
            <a:extLst>
              <a:ext uri="{FF2B5EF4-FFF2-40B4-BE49-F238E27FC236}">
                <a16:creationId xmlns:a16="http://schemas.microsoft.com/office/drawing/2014/main" id="{69C1A619-0292-4A36-AEBE-A74CD0DE63C8}"/>
              </a:ext>
            </a:extLst>
          </p:cNvPr>
          <p:cNvSpPr>
            <a:spLocks noGrp="1"/>
          </p:cNvSpPr>
          <p:nvPr>
            <p:ph idx="1"/>
          </p:nvPr>
        </p:nvSpPr>
        <p:spPr/>
        <p:txBody>
          <a:bodyPr/>
          <a:lstStyle/>
          <a:p>
            <a:r>
              <a:rPr lang="en-US" sz="2400" dirty="0"/>
              <a:t>The analytical process started from data cleaning and processing, missing value, exploratory analysis and finally model building and evaluation. </a:t>
            </a:r>
          </a:p>
          <a:p>
            <a:r>
              <a:rPr lang="en-US" sz="2400" dirty="0"/>
              <a:t>The best accuracy on public test set is higher accuracy score is will be find out. This application can help to Recognize the human activity based on smart phone sensors</a:t>
            </a:r>
            <a:r>
              <a:rPr lang="en-US" dirty="0"/>
              <a:t>.</a:t>
            </a:r>
            <a:endParaRPr lang="en-IN" dirty="0"/>
          </a:p>
        </p:txBody>
      </p:sp>
      <p:sp>
        <p:nvSpPr>
          <p:cNvPr id="4" name="Date Placeholder 3">
            <a:extLst>
              <a:ext uri="{FF2B5EF4-FFF2-40B4-BE49-F238E27FC236}">
                <a16:creationId xmlns:a16="http://schemas.microsoft.com/office/drawing/2014/main" id="{22FE2BEE-F6BE-4C8F-9FC5-CDEFA3E17AC5}"/>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01C6D883-3917-487C-BF75-A1D576DB4FFF}"/>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C4DA38C2-C3E1-4AD3-A678-B73F2A159129}"/>
              </a:ext>
            </a:extLst>
          </p:cNvPr>
          <p:cNvSpPr>
            <a:spLocks noGrp="1"/>
          </p:cNvSpPr>
          <p:nvPr>
            <p:ph type="sldNum" sz="quarter" idx="12"/>
          </p:nvPr>
        </p:nvSpPr>
        <p:spPr/>
        <p:txBody>
          <a:bodyPr/>
          <a:lstStyle/>
          <a:p>
            <a:fld id="{7B28076C-CE04-4A00-BFAA-A90EA8355859}" type="slidenum">
              <a:rPr lang="en-US" smtClean="0"/>
              <a:pPr/>
              <a:t>43</a:t>
            </a:fld>
            <a:endParaRPr lang="en-US"/>
          </a:p>
        </p:txBody>
      </p:sp>
    </p:spTree>
    <p:extLst>
      <p:ext uri="{BB962C8B-B14F-4D97-AF65-F5344CB8AC3E}">
        <p14:creationId xmlns:p14="http://schemas.microsoft.com/office/powerpoint/2010/main" val="3676960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85B5-039F-4519-872A-42FADFE5D21C}"/>
              </a:ext>
            </a:extLst>
          </p:cNvPr>
          <p:cNvSpPr>
            <a:spLocks noGrp="1"/>
          </p:cNvSpPr>
          <p:nvPr>
            <p:ph type="title"/>
          </p:nvPr>
        </p:nvSpPr>
        <p:spPr/>
        <p:txBody>
          <a:bodyPr/>
          <a:lstStyle/>
          <a:p>
            <a:pPr algn="l"/>
            <a:r>
              <a:rPr lang="en-IN" dirty="0"/>
              <a:t>Future Work</a:t>
            </a:r>
          </a:p>
        </p:txBody>
      </p:sp>
      <p:sp>
        <p:nvSpPr>
          <p:cNvPr id="4" name="Date Placeholder 3">
            <a:extLst>
              <a:ext uri="{FF2B5EF4-FFF2-40B4-BE49-F238E27FC236}">
                <a16:creationId xmlns:a16="http://schemas.microsoft.com/office/drawing/2014/main" id="{09E8AEFD-C730-48B6-989F-BA912CCA5ACB}"/>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352810F-7D8F-48C2-BC8A-35F1308108B9}"/>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7F36F9EA-39B1-4D3E-98A1-4C85B7937D8C}"/>
              </a:ext>
            </a:extLst>
          </p:cNvPr>
          <p:cNvSpPr>
            <a:spLocks noGrp="1"/>
          </p:cNvSpPr>
          <p:nvPr>
            <p:ph type="sldNum" sz="quarter" idx="12"/>
          </p:nvPr>
        </p:nvSpPr>
        <p:spPr/>
        <p:txBody>
          <a:bodyPr/>
          <a:lstStyle/>
          <a:p>
            <a:fld id="{7B28076C-CE04-4A00-BFAA-A90EA8355859}" type="slidenum">
              <a:rPr lang="en-US" smtClean="0"/>
              <a:pPr/>
              <a:t>44</a:t>
            </a:fld>
            <a:endParaRPr lang="en-US"/>
          </a:p>
        </p:txBody>
      </p:sp>
      <p:sp>
        <p:nvSpPr>
          <p:cNvPr id="10" name="Content Placeholder 9">
            <a:extLst>
              <a:ext uri="{FF2B5EF4-FFF2-40B4-BE49-F238E27FC236}">
                <a16:creationId xmlns:a16="http://schemas.microsoft.com/office/drawing/2014/main" id="{C9883A4C-B79F-4530-90D6-1AC127F3E520}"/>
              </a:ext>
            </a:extLst>
          </p:cNvPr>
          <p:cNvSpPr>
            <a:spLocks noGrp="1"/>
          </p:cNvSpPr>
          <p:nvPr>
            <p:ph idx="1"/>
          </p:nvPr>
        </p:nvSpPr>
        <p:spPr/>
        <p:txBody>
          <a:bodyPr/>
          <a:lstStyle/>
          <a:p>
            <a:pPr lvl="0" algn="just">
              <a:lnSpc>
                <a:spcPct val="150000"/>
              </a:lnSpc>
              <a:spcAft>
                <a:spcPts val="0"/>
              </a:spcAft>
            </a:pPr>
            <a:r>
              <a:rPr lang="en-US" sz="2000" dirty="0">
                <a:solidFill>
                  <a:srgbClr val="000000"/>
                </a:solidFill>
                <a:effectLst/>
                <a:ea typeface="Calibri" panose="020F0502020204030204" pitchFamily="34" charset="0"/>
                <a:cs typeface="Times New Roman" panose="02020603050405020304" pitchFamily="18" charset="0"/>
              </a:rPr>
              <a:t>Human Activity Recognition  connect with AI model. </a:t>
            </a:r>
            <a:endParaRPr lang="en-US" sz="2000" dirty="0">
              <a:effectLst/>
              <a:cs typeface="Times New Roman" panose="02020603050405020304" pitchFamily="18" charset="0"/>
            </a:endParaRPr>
          </a:p>
          <a:p>
            <a:pPr lvl="0" algn="just">
              <a:lnSpc>
                <a:spcPct val="150000"/>
              </a:lnSpc>
              <a:spcAft>
                <a:spcPts val="0"/>
              </a:spcAft>
            </a:pPr>
            <a:r>
              <a:rPr lang="en-US" sz="2000" dirty="0">
                <a:solidFill>
                  <a:srgbClr val="000000"/>
                </a:solidFill>
                <a:effectLst/>
                <a:ea typeface="Calibri" panose="020F0502020204030204" pitchFamily="34" charset="0"/>
                <a:cs typeface="Times New Roman" panose="02020603050405020304" pitchFamily="18" charset="0"/>
              </a:rPr>
              <a:t>To automate this process by show the prediction result in web application or desktop application.</a:t>
            </a:r>
            <a:endParaRPr lang="en-US" sz="2000" dirty="0">
              <a:effectLst/>
              <a:cs typeface="Times New Roman" panose="02020603050405020304" pitchFamily="18" charset="0"/>
            </a:endParaRPr>
          </a:p>
          <a:p>
            <a:pPr lvl="0" algn="just">
              <a:lnSpc>
                <a:spcPct val="150000"/>
              </a:lnSpc>
              <a:spcAft>
                <a:spcPts val="0"/>
              </a:spcAft>
            </a:pPr>
            <a:r>
              <a:rPr lang="en-US" sz="2000" dirty="0">
                <a:solidFill>
                  <a:srgbClr val="000000"/>
                </a:solidFill>
                <a:effectLst/>
                <a:ea typeface="Calibri" panose="020F0502020204030204" pitchFamily="34" charset="0"/>
                <a:cs typeface="Times New Roman" panose="02020603050405020304" pitchFamily="18" charset="0"/>
              </a:rPr>
              <a:t>To optimize the work to implement in Artificial Intelligence environment.</a:t>
            </a:r>
            <a:endParaRPr lang="en-US" sz="2000" dirty="0">
              <a:effectLst/>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5455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DC49-2035-48D2-B1D2-8CC40F044D0E}"/>
              </a:ext>
            </a:extLst>
          </p:cNvPr>
          <p:cNvSpPr>
            <a:spLocks noGrp="1"/>
          </p:cNvSpPr>
          <p:nvPr>
            <p:ph type="title"/>
          </p:nvPr>
        </p:nvSpPr>
        <p:spPr/>
        <p:txBody>
          <a:bodyPr/>
          <a:lstStyle/>
          <a:p>
            <a:pPr algn="l"/>
            <a:r>
              <a:rPr lang="en-IN" dirty="0"/>
              <a:t>References</a:t>
            </a:r>
          </a:p>
        </p:txBody>
      </p:sp>
      <p:sp>
        <p:nvSpPr>
          <p:cNvPr id="3" name="Content Placeholder 2">
            <a:extLst>
              <a:ext uri="{FF2B5EF4-FFF2-40B4-BE49-F238E27FC236}">
                <a16:creationId xmlns:a16="http://schemas.microsoft.com/office/drawing/2014/main" id="{7465CCA6-BEA3-4309-B839-EFFB8F26BDA4}"/>
              </a:ext>
            </a:extLst>
          </p:cNvPr>
          <p:cNvSpPr>
            <a:spLocks noGrp="1"/>
          </p:cNvSpPr>
          <p:nvPr>
            <p:ph idx="1"/>
          </p:nvPr>
        </p:nvSpPr>
        <p:spPr>
          <a:xfrm>
            <a:off x="457200" y="1600200"/>
            <a:ext cx="8229600" cy="4756150"/>
          </a:xfrm>
        </p:spPr>
        <p:txBody>
          <a:bodyPr>
            <a:noAutofit/>
          </a:bodyPr>
          <a:lstStyle/>
          <a:p>
            <a:pPr marL="0" lvl="0" indent="0" algn="just">
              <a:lnSpc>
                <a:spcPct val="150000"/>
              </a:lnSpc>
              <a:buNone/>
              <a:tabLst>
                <a:tab pos="457200" algn="l"/>
              </a:tabLst>
            </a:pPr>
            <a:r>
              <a:rPr lang="en-IN" sz="2000" dirty="0"/>
              <a:t>1. </a:t>
            </a:r>
            <a:r>
              <a:rPr lang="en-IN" sz="2000" dirty="0" err="1"/>
              <a:t>Aminian</a:t>
            </a:r>
            <a:r>
              <a:rPr lang="en-IN" sz="2000" dirty="0"/>
              <a:t>, K and Robert, Ph and </a:t>
            </a:r>
            <a:r>
              <a:rPr lang="en-IN" sz="2000" dirty="0" err="1"/>
              <a:t>Buchser</a:t>
            </a:r>
            <a:r>
              <a:rPr lang="en-IN" sz="2000" dirty="0"/>
              <a:t>, EE and </a:t>
            </a:r>
            <a:r>
              <a:rPr lang="en-IN" sz="2000" dirty="0" err="1"/>
              <a:t>Rutschmann</a:t>
            </a:r>
            <a:r>
              <a:rPr lang="en-IN" sz="2000" dirty="0"/>
              <a:t>, B and </a:t>
            </a:r>
            <a:r>
              <a:rPr lang="en-IN" sz="2000" dirty="0" err="1"/>
              <a:t>Hayoz</a:t>
            </a:r>
            <a:r>
              <a:rPr lang="en-IN" sz="2000" dirty="0"/>
              <a:t>, D and </a:t>
            </a:r>
            <a:r>
              <a:rPr lang="en-IN" sz="2000" dirty="0" err="1"/>
              <a:t>Depairon</a:t>
            </a:r>
            <a:r>
              <a:rPr lang="en-IN" sz="2000" dirty="0"/>
              <a:t>, M Physical activity monitoring based on </a:t>
            </a:r>
            <a:r>
              <a:rPr lang="en-IN" sz="2000" dirty="0" err="1"/>
              <a:t>accelerometry</a:t>
            </a:r>
            <a:r>
              <a:rPr lang="en-IN" sz="2000" dirty="0"/>
              <a:t>: validation and comparison with video observation, Medical &amp; biological engineering &amp; computing, 1999; 37:3-304 </a:t>
            </a:r>
          </a:p>
          <a:p>
            <a:pPr marL="0" lvl="0" indent="0" algn="just">
              <a:lnSpc>
                <a:spcPct val="150000"/>
              </a:lnSpc>
              <a:buNone/>
              <a:tabLst>
                <a:tab pos="457200" algn="l"/>
              </a:tabLst>
            </a:pPr>
            <a:r>
              <a:rPr lang="en-IN" sz="2000" dirty="0"/>
              <a:t>2. Bao, Ling and </a:t>
            </a:r>
            <a:r>
              <a:rPr lang="en-IN" sz="2000" dirty="0" err="1"/>
              <a:t>Intille</a:t>
            </a:r>
            <a:r>
              <a:rPr lang="en-IN" sz="2000" dirty="0"/>
              <a:t>, Stephen S, Pervasive computing, Activity recognition from user-annotated acceleration data, 2004, Springer. </a:t>
            </a:r>
          </a:p>
          <a:p>
            <a:pPr marL="0" lvl="0" indent="0" algn="just">
              <a:lnSpc>
                <a:spcPct val="150000"/>
              </a:lnSpc>
              <a:buNone/>
              <a:tabLst>
                <a:tab pos="457200" algn="l"/>
              </a:tabLst>
            </a:pPr>
            <a:r>
              <a:rPr lang="en-IN" sz="2000" dirty="0"/>
              <a:t>3. </a:t>
            </a:r>
            <a:r>
              <a:rPr lang="en-IN" sz="2000" dirty="0" err="1"/>
              <a:t>Casale</a:t>
            </a:r>
            <a:r>
              <a:rPr lang="en-IN" sz="2000" dirty="0"/>
              <a:t>, </a:t>
            </a:r>
            <a:r>
              <a:rPr lang="en-IN" sz="2000" dirty="0" err="1"/>
              <a:t>Pierluigi</a:t>
            </a:r>
            <a:r>
              <a:rPr lang="en-IN" sz="2000" dirty="0"/>
              <a:t> and Pujol, Oriol and </a:t>
            </a:r>
            <a:r>
              <a:rPr lang="en-IN" sz="2000" dirty="0" err="1"/>
              <a:t>Radeva</a:t>
            </a:r>
            <a:r>
              <a:rPr lang="en-IN" sz="2000" dirty="0"/>
              <a:t>, </a:t>
            </a:r>
            <a:r>
              <a:rPr lang="en-IN" sz="2000" dirty="0" err="1"/>
              <a:t>Petia</a:t>
            </a:r>
            <a:r>
              <a:rPr lang="en-IN" sz="2000" dirty="0"/>
              <a:t>, Human activity recognition from accelerometer data using a wearable device, Pattern Recognition and Image Analysis,2011;289, Springer.</a:t>
            </a:r>
          </a:p>
          <a:p>
            <a:pPr marL="342900" lvl="0" indent="-342900" algn="just">
              <a:lnSpc>
                <a:spcPct val="150000"/>
              </a:lnSpc>
              <a:buFont typeface="Arial" panose="020B0604020202020204" pitchFamily="34" charset="0"/>
              <a:buChar char="•"/>
              <a:tabLst>
                <a:tab pos="457200" algn="l"/>
              </a:tabLst>
            </a:pPr>
            <a:endParaRPr lang="en-IN" sz="2000" dirty="0"/>
          </a:p>
        </p:txBody>
      </p:sp>
      <p:sp>
        <p:nvSpPr>
          <p:cNvPr id="4" name="Date Placeholder 3">
            <a:extLst>
              <a:ext uri="{FF2B5EF4-FFF2-40B4-BE49-F238E27FC236}">
                <a16:creationId xmlns:a16="http://schemas.microsoft.com/office/drawing/2014/main" id="{12FA9405-E5E9-4929-AB26-77E457061A41}"/>
              </a:ext>
            </a:extLst>
          </p:cNvPr>
          <p:cNvSpPr>
            <a:spLocks noGrp="1"/>
          </p:cNvSpPr>
          <p:nvPr>
            <p:ph type="dt" sz="half" idx="10"/>
          </p:nvPr>
        </p:nvSpPr>
        <p:spPr/>
        <p:txBody>
          <a:bodyPr/>
          <a:lstStyle/>
          <a:p>
            <a:r>
              <a:rPr lang="en-US" dirty="0"/>
              <a:t>1 December 2023</a:t>
            </a:r>
          </a:p>
        </p:txBody>
      </p:sp>
      <p:sp>
        <p:nvSpPr>
          <p:cNvPr id="5" name="Footer Placeholder 4">
            <a:extLst>
              <a:ext uri="{FF2B5EF4-FFF2-40B4-BE49-F238E27FC236}">
                <a16:creationId xmlns:a16="http://schemas.microsoft.com/office/drawing/2014/main" id="{B38ADA14-08E3-4C7C-89CC-84466CB23618}"/>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030CE75D-F1FB-4B3A-9293-7CE4DA04471D}"/>
              </a:ext>
            </a:extLst>
          </p:cNvPr>
          <p:cNvSpPr>
            <a:spLocks noGrp="1"/>
          </p:cNvSpPr>
          <p:nvPr>
            <p:ph type="sldNum" sz="quarter" idx="12"/>
          </p:nvPr>
        </p:nvSpPr>
        <p:spPr/>
        <p:txBody>
          <a:bodyPr/>
          <a:lstStyle/>
          <a:p>
            <a:fld id="{7B28076C-CE04-4A00-BFAA-A90EA8355859}" type="slidenum">
              <a:rPr lang="en-US" smtClean="0"/>
              <a:pPr/>
              <a:t>45</a:t>
            </a:fld>
            <a:endParaRPr lang="en-US"/>
          </a:p>
        </p:txBody>
      </p:sp>
    </p:spTree>
    <p:extLst>
      <p:ext uri="{BB962C8B-B14F-4D97-AF65-F5344CB8AC3E}">
        <p14:creationId xmlns:p14="http://schemas.microsoft.com/office/powerpoint/2010/main" val="3975392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4A86D-3B27-1ADE-5592-383463812178}"/>
              </a:ext>
            </a:extLst>
          </p:cNvPr>
          <p:cNvSpPr>
            <a:spLocks noGrp="1"/>
          </p:cNvSpPr>
          <p:nvPr>
            <p:ph idx="1"/>
          </p:nvPr>
        </p:nvSpPr>
        <p:spPr/>
        <p:txBody>
          <a:bodyPr/>
          <a:lstStyle/>
          <a:p>
            <a:pPr marL="0" indent="0" algn="just">
              <a:buNone/>
            </a:pPr>
            <a:r>
              <a:rPr lang="en-US" sz="2000" b="0" i="0" dirty="0">
                <a:solidFill>
                  <a:srgbClr val="2E2E2E"/>
                </a:solidFill>
                <a:effectLst/>
              </a:rPr>
              <a:t>4.Sarah </a:t>
            </a:r>
            <a:r>
              <a:rPr lang="en-US" sz="2000" b="0" i="0" dirty="0" err="1">
                <a:solidFill>
                  <a:srgbClr val="2E2E2E"/>
                </a:solidFill>
                <a:effectLst/>
              </a:rPr>
              <a:t>Fallmann</a:t>
            </a:r>
            <a:r>
              <a:rPr lang="en-US" sz="2000" b="0" i="0" dirty="0">
                <a:solidFill>
                  <a:srgbClr val="2E2E2E"/>
                </a:solidFill>
                <a:effectLst/>
              </a:rPr>
              <a:t> and Johannes </a:t>
            </a:r>
            <a:r>
              <a:rPr lang="en-US" sz="2000" b="0" i="0" dirty="0" err="1">
                <a:solidFill>
                  <a:srgbClr val="2E2E2E"/>
                </a:solidFill>
                <a:effectLst/>
              </a:rPr>
              <a:t>Kropf</a:t>
            </a:r>
            <a:r>
              <a:rPr lang="en-US" sz="2000" b="0" i="0" dirty="0">
                <a:solidFill>
                  <a:srgbClr val="2E2E2E"/>
                </a:solidFill>
                <a:effectLst/>
              </a:rPr>
              <a:t>. (2016) “Human activity recognition of continuous data using Hidden Markov Models and the aspect of including discrete data.” </a:t>
            </a:r>
            <a:r>
              <a:rPr lang="en-US" sz="2000" b="0" i="1" dirty="0">
                <a:solidFill>
                  <a:srgbClr val="2E2E2E"/>
                </a:solidFill>
                <a:effectLst/>
              </a:rPr>
              <a:t>Intl IEEE Conferences</a:t>
            </a:r>
            <a:r>
              <a:rPr lang="en-US" sz="2000" b="0" i="0" dirty="0">
                <a:solidFill>
                  <a:srgbClr val="2E2E2E"/>
                </a:solidFill>
                <a:effectLst/>
              </a:rPr>
              <a:t> 121-126</a:t>
            </a:r>
            <a:r>
              <a:rPr lang="en-US" b="0" i="0" dirty="0">
                <a:solidFill>
                  <a:srgbClr val="2E2E2E"/>
                </a:solidFill>
                <a:effectLst/>
                <a:latin typeface="NexusSerif"/>
              </a:rPr>
              <a:t>.</a:t>
            </a:r>
          </a:p>
          <a:p>
            <a:pPr marL="0" indent="0">
              <a:buNone/>
            </a:pPr>
            <a:r>
              <a:rPr lang="en-IN" sz="2000" dirty="0"/>
              <a:t>5.</a:t>
            </a:r>
            <a:r>
              <a:rPr lang="en-IN" sz="2000" i="0" dirty="0">
                <a:solidFill>
                  <a:srgbClr val="2E2E2E"/>
                </a:solidFill>
                <a:effectLst/>
              </a:rPr>
              <a:t>M. Humayun, Kabir M., </a:t>
            </a:r>
            <a:r>
              <a:rPr lang="en-IN" sz="2000" i="0" dirty="0" err="1">
                <a:solidFill>
                  <a:srgbClr val="2E2E2E"/>
                </a:solidFill>
                <a:effectLst/>
              </a:rPr>
              <a:t>Robiul</a:t>
            </a:r>
            <a:r>
              <a:rPr lang="en-IN" sz="2000" i="0" dirty="0">
                <a:solidFill>
                  <a:srgbClr val="2E2E2E"/>
                </a:solidFill>
                <a:effectLst/>
              </a:rPr>
              <a:t> Hoque, Keshav Thapa, Sung-Hyun </a:t>
            </a:r>
            <a:r>
              <a:rPr lang="en-IN" sz="2000" i="0" dirty="0" err="1">
                <a:solidFill>
                  <a:srgbClr val="2E2E2E"/>
                </a:solidFill>
                <a:effectLst/>
              </a:rPr>
              <a:t>YangTwo</a:t>
            </a:r>
            <a:r>
              <a:rPr lang="en-IN" sz="2000" i="0" dirty="0">
                <a:solidFill>
                  <a:srgbClr val="2E2E2E"/>
                </a:solidFill>
                <a:effectLst/>
              </a:rPr>
              <a:t>-Layer Hidden Markov Model for Human Activity Recognition in Home Environments.</a:t>
            </a:r>
          </a:p>
          <a:p>
            <a:pPr marL="0" indent="0">
              <a:buNone/>
            </a:pPr>
            <a:endParaRPr lang="en-IN" dirty="0"/>
          </a:p>
        </p:txBody>
      </p:sp>
      <p:sp>
        <p:nvSpPr>
          <p:cNvPr id="4" name="Date Placeholder 3">
            <a:extLst>
              <a:ext uri="{FF2B5EF4-FFF2-40B4-BE49-F238E27FC236}">
                <a16:creationId xmlns:a16="http://schemas.microsoft.com/office/drawing/2014/main" id="{7C7E97BC-11FE-1C46-45EE-1BF9398439CC}"/>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F9BED4F3-1DEC-6B20-B6BA-A4513601A9A3}"/>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5EEA39D2-BC01-4576-7ECB-D4F2308A039A}"/>
              </a:ext>
            </a:extLst>
          </p:cNvPr>
          <p:cNvSpPr>
            <a:spLocks noGrp="1"/>
          </p:cNvSpPr>
          <p:nvPr>
            <p:ph type="sldNum" sz="quarter" idx="12"/>
          </p:nvPr>
        </p:nvSpPr>
        <p:spPr/>
        <p:txBody>
          <a:bodyPr/>
          <a:lstStyle/>
          <a:p>
            <a:fld id="{7B28076C-CE04-4A00-BFAA-A90EA8355859}" type="slidenum">
              <a:rPr lang="en-US" smtClean="0"/>
              <a:pPr/>
              <a:t>46</a:t>
            </a:fld>
            <a:endParaRPr lang="en-US"/>
          </a:p>
        </p:txBody>
      </p:sp>
    </p:spTree>
    <p:extLst>
      <p:ext uri="{BB962C8B-B14F-4D97-AF65-F5344CB8AC3E}">
        <p14:creationId xmlns:p14="http://schemas.microsoft.com/office/powerpoint/2010/main" val="152417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D69EC0-E8C7-41A1-ADAD-4C4B07AE22DA}"/>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6A7B0A32-66AE-4AE1-A631-CB0811317255}"/>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44469F6F-3A73-4243-8669-868270244091}"/>
              </a:ext>
            </a:extLst>
          </p:cNvPr>
          <p:cNvSpPr>
            <a:spLocks noGrp="1"/>
          </p:cNvSpPr>
          <p:nvPr>
            <p:ph type="sldNum" sz="quarter" idx="12"/>
          </p:nvPr>
        </p:nvSpPr>
        <p:spPr/>
        <p:txBody>
          <a:bodyPr/>
          <a:lstStyle/>
          <a:p>
            <a:fld id="{7B28076C-CE04-4A00-BFAA-A90EA8355859}" type="slidenum">
              <a:rPr lang="en-US" smtClean="0"/>
              <a:pPr/>
              <a:t>5</a:t>
            </a:fld>
            <a:endParaRPr lang="en-US"/>
          </a:p>
        </p:txBody>
      </p:sp>
      <p:sp>
        <p:nvSpPr>
          <p:cNvPr id="2" name="Title 1">
            <a:extLst>
              <a:ext uri="{FF2B5EF4-FFF2-40B4-BE49-F238E27FC236}">
                <a16:creationId xmlns:a16="http://schemas.microsoft.com/office/drawing/2014/main" id="{DE138AF3-746E-435E-AC12-DE3C373D2D24}"/>
              </a:ext>
            </a:extLst>
          </p:cNvPr>
          <p:cNvSpPr>
            <a:spLocks noGrp="1"/>
          </p:cNvSpPr>
          <p:nvPr>
            <p:ph type="title" idx="4294967295"/>
          </p:nvPr>
        </p:nvSpPr>
        <p:spPr>
          <a:xfrm>
            <a:off x="533400" y="228600"/>
            <a:ext cx="7696200" cy="1143000"/>
          </a:xfrm>
        </p:spPr>
        <p:txBody>
          <a:bodyPr/>
          <a:lstStyle/>
          <a:p>
            <a:pPr algn="l"/>
            <a:r>
              <a:rPr lang="en-IN" sz="4400" b="1" spc="-5" dirty="0">
                <a:latin typeface="Times New Roman"/>
                <a:cs typeface="Times New Roman"/>
              </a:rPr>
              <a:t>Work flow</a:t>
            </a:r>
            <a:r>
              <a:rPr lang="en-IN" sz="4400" b="1" spc="-50" dirty="0">
                <a:latin typeface="Times New Roman"/>
                <a:cs typeface="Times New Roman"/>
              </a:rPr>
              <a:t> </a:t>
            </a:r>
            <a:r>
              <a:rPr lang="en-IN" sz="4400" b="1" dirty="0">
                <a:latin typeface="Times New Roman"/>
                <a:cs typeface="Times New Roman"/>
              </a:rPr>
              <a:t>diagram</a:t>
            </a:r>
            <a:endParaRPr lang="en-IN" dirty="0"/>
          </a:p>
        </p:txBody>
      </p:sp>
      <p:sp>
        <p:nvSpPr>
          <p:cNvPr id="3" name="Rectangle 2">
            <a:extLst>
              <a:ext uri="{FF2B5EF4-FFF2-40B4-BE49-F238E27FC236}">
                <a16:creationId xmlns:a16="http://schemas.microsoft.com/office/drawing/2014/main" id="{F80019BF-0061-482D-9055-31521AC17A62}"/>
              </a:ext>
            </a:extLst>
          </p:cNvPr>
          <p:cNvSpPr/>
          <p:nvPr/>
        </p:nvSpPr>
        <p:spPr>
          <a:xfrm>
            <a:off x="2895600" y="1413671"/>
            <a:ext cx="2438400" cy="31793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Source Data</a:t>
            </a:r>
            <a:endParaRPr lang="en-IN" dirty="0">
              <a:solidFill>
                <a:schemeClr val="tx1"/>
              </a:solidFill>
            </a:endParaRPr>
          </a:p>
        </p:txBody>
      </p:sp>
      <p:cxnSp>
        <p:nvCxnSpPr>
          <p:cNvPr id="11" name="Straight Arrow Connector 10">
            <a:extLst>
              <a:ext uri="{FF2B5EF4-FFF2-40B4-BE49-F238E27FC236}">
                <a16:creationId xmlns:a16="http://schemas.microsoft.com/office/drawing/2014/main" id="{8D8BDEFB-F3E8-4A4F-A4CE-0E1EA19E0001}"/>
              </a:ext>
            </a:extLst>
          </p:cNvPr>
          <p:cNvCxnSpPr>
            <a:cxnSpLocks/>
            <a:stCxn id="3" idx="2"/>
          </p:cNvCxnSpPr>
          <p:nvPr/>
        </p:nvCxnSpPr>
        <p:spPr>
          <a:xfrm>
            <a:off x="4114800" y="1731601"/>
            <a:ext cx="0" cy="317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6646674B-4AE0-49F2-A754-E0F771F40665}"/>
              </a:ext>
            </a:extLst>
          </p:cNvPr>
          <p:cNvSpPr/>
          <p:nvPr/>
        </p:nvSpPr>
        <p:spPr>
          <a:xfrm>
            <a:off x="2133600" y="2091602"/>
            <a:ext cx="4343391" cy="423066"/>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Processing and Cleaning</a:t>
            </a:r>
            <a:endParaRPr lang="en-IN" dirty="0">
              <a:solidFill>
                <a:schemeClr val="tx1"/>
              </a:solidFill>
            </a:endParaRPr>
          </a:p>
        </p:txBody>
      </p:sp>
      <p:cxnSp>
        <p:nvCxnSpPr>
          <p:cNvPr id="14" name="Straight Arrow Connector 13">
            <a:extLst>
              <a:ext uri="{FF2B5EF4-FFF2-40B4-BE49-F238E27FC236}">
                <a16:creationId xmlns:a16="http://schemas.microsoft.com/office/drawing/2014/main" id="{CFDC0129-12B0-41E7-BFE4-4085F2AF93BC}"/>
              </a:ext>
            </a:extLst>
          </p:cNvPr>
          <p:cNvCxnSpPr>
            <a:cxnSpLocks/>
            <a:stCxn id="12" idx="2"/>
          </p:cNvCxnSpPr>
          <p:nvPr/>
        </p:nvCxnSpPr>
        <p:spPr>
          <a:xfrm flipH="1">
            <a:off x="3857086" y="2514668"/>
            <a:ext cx="448210" cy="838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470F69-CE0F-44E1-92F6-9030A8C520FD}"/>
              </a:ext>
            </a:extLst>
          </p:cNvPr>
          <p:cNvCxnSpPr>
            <a:cxnSpLocks/>
          </p:cNvCxnSpPr>
          <p:nvPr/>
        </p:nvCxnSpPr>
        <p:spPr>
          <a:xfrm>
            <a:off x="4344119" y="2548020"/>
            <a:ext cx="837481" cy="783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Cylinder 17">
            <a:extLst>
              <a:ext uri="{FF2B5EF4-FFF2-40B4-BE49-F238E27FC236}">
                <a16:creationId xmlns:a16="http://schemas.microsoft.com/office/drawing/2014/main" id="{37229F5C-B4BA-4529-93DF-2307B713788B}"/>
              </a:ext>
            </a:extLst>
          </p:cNvPr>
          <p:cNvSpPr/>
          <p:nvPr/>
        </p:nvSpPr>
        <p:spPr>
          <a:xfrm>
            <a:off x="3104789" y="3352800"/>
            <a:ext cx="1056000" cy="1203325"/>
          </a:xfrm>
          <a:prstGeom prst="ca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a:t>
            </a:r>
            <a:r>
              <a:rPr lang="en-US" dirty="0"/>
              <a:t> </a:t>
            </a:r>
            <a:r>
              <a:rPr lang="en-US" dirty="0">
                <a:solidFill>
                  <a:schemeClr val="tx1"/>
                </a:solidFill>
              </a:rPr>
              <a:t>Dataset</a:t>
            </a:r>
            <a:endParaRPr lang="en-IN" dirty="0">
              <a:solidFill>
                <a:schemeClr val="tx1"/>
              </a:solidFill>
            </a:endParaRPr>
          </a:p>
        </p:txBody>
      </p:sp>
      <p:sp>
        <p:nvSpPr>
          <p:cNvPr id="19" name="Cylinder 18">
            <a:extLst>
              <a:ext uri="{FF2B5EF4-FFF2-40B4-BE49-F238E27FC236}">
                <a16:creationId xmlns:a16="http://schemas.microsoft.com/office/drawing/2014/main" id="{1D38D55D-D332-4767-876B-5D0D07E4B666}"/>
              </a:ext>
            </a:extLst>
          </p:cNvPr>
          <p:cNvSpPr/>
          <p:nvPr/>
        </p:nvSpPr>
        <p:spPr>
          <a:xfrm>
            <a:off x="5084570" y="3331765"/>
            <a:ext cx="1056000" cy="1245394"/>
          </a:xfrm>
          <a:prstGeom prst="ca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 </a:t>
            </a:r>
          </a:p>
          <a:p>
            <a:pPr algn="ctr"/>
            <a:r>
              <a:rPr lang="en-US" dirty="0">
                <a:solidFill>
                  <a:schemeClr val="tx1"/>
                </a:solidFill>
              </a:rPr>
              <a:t>Dataset</a:t>
            </a:r>
            <a:endParaRPr lang="en-IN" dirty="0">
              <a:solidFill>
                <a:schemeClr val="tx1"/>
              </a:solidFill>
            </a:endParaRPr>
          </a:p>
        </p:txBody>
      </p:sp>
      <p:cxnSp>
        <p:nvCxnSpPr>
          <p:cNvPr id="21" name="Straight Arrow Connector 20">
            <a:extLst>
              <a:ext uri="{FF2B5EF4-FFF2-40B4-BE49-F238E27FC236}">
                <a16:creationId xmlns:a16="http://schemas.microsoft.com/office/drawing/2014/main" id="{96F0B4FF-7642-4B3B-98F2-46A172C445F7}"/>
              </a:ext>
            </a:extLst>
          </p:cNvPr>
          <p:cNvCxnSpPr>
            <a:cxnSpLocks/>
          </p:cNvCxnSpPr>
          <p:nvPr/>
        </p:nvCxnSpPr>
        <p:spPr>
          <a:xfrm>
            <a:off x="3505200" y="4648200"/>
            <a:ext cx="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Data 21">
            <a:extLst>
              <a:ext uri="{FF2B5EF4-FFF2-40B4-BE49-F238E27FC236}">
                <a16:creationId xmlns:a16="http://schemas.microsoft.com/office/drawing/2014/main" id="{CF03E0E9-55AD-4EB8-9C77-99377B44BB21}"/>
              </a:ext>
            </a:extLst>
          </p:cNvPr>
          <p:cNvSpPr/>
          <p:nvPr/>
        </p:nvSpPr>
        <p:spPr>
          <a:xfrm>
            <a:off x="1695091" y="5008698"/>
            <a:ext cx="2819395" cy="685800"/>
          </a:xfrm>
          <a:prstGeom prst="flowChartInputOutpu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Classification ML Algorithms</a:t>
            </a:r>
            <a:endParaRPr lang="en-IN" dirty="0">
              <a:solidFill>
                <a:schemeClr val="tx1"/>
              </a:solidFill>
            </a:endParaRPr>
          </a:p>
        </p:txBody>
      </p:sp>
      <p:sp>
        <p:nvSpPr>
          <p:cNvPr id="26" name="Flowchart: Data 25">
            <a:extLst>
              <a:ext uri="{FF2B5EF4-FFF2-40B4-BE49-F238E27FC236}">
                <a16:creationId xmlns:a16="http://schemas.microsoft.com/office/drawing/2014/main" id="{9ED9EB48-618B-40AE-99E3-3747D52AE5FE}"/>
              </a:ext>
            </a:extLst>
          </p:cNvPr>
          <p:cNvSpPr/>
          <p:nvPr/>
        </p:nvSpPr>
        <p:spPr>
          <a:xfrm>
            <a:off x="4762859" y="5051356"/>
            <a:ext cx="2895600" cy="685800"/>
          </a:xfrm>
          <a:prstGeom prst="flowChartInputOutpu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Best Model by Accuracy</a:t>
            </a:r>
            <a:endParaRPr lang="en-IN" dirty="0">
              <a:solidFill>
                <a:schemeClr val="tx1"/>
              </a:solidFill>
            </a:endParaRPr>
          </a:p>
        </p:txBody>
      </p:sp>
      <p:cxnSp>
        <p:nvCxnSpPr>
          <p:cNvPr id="31" name="Straight Arrow Connector 30">
            <a:extLst>
              <a:ext uri="{FF2B5EF4-FFF2-40B4-BE49-F238E27FC236}">
                <a16:creationId xmlns:a16="http://schemas.microsoft.com/office/drawing/2014/main" id="{FB857636-BD48-4EEF-B081-84A6F369DE02}"/>
              </a:ext>
            </a:extLst>
          </p:cNvPr>
          <p:cNvCxnSpPr/>
          <p:nvPr/>
        </p:nvCxnSpPr>
        <p:spPr>
          <a:xfrm>
            <a:off x="5791200" y="4577159"/>
            <a:ext cx="0" cy="431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6633E7E-83B7-44FC-A918-78843F87FBCF}"/>
              </a:ext>
            </a:extLst>
          </p:cNvPr>
          <p:cNvCxnSpPr>
            <a:cxnSpLocks/>
          </p:cNvCxnSpPr>
          <p:nvPr/>
        </p:nvCxnSpPr>
        <p:spPr>
          <a:xfrm>
            <a:off x="4344119" y="5351598"/>
            <a:ext cx="6656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E0DC343-1360-4256-A0B7-AD5A408256D0}"/>
              </a:ext>
            </a:extLst>
          </p:cNvPr>
          <p:cNvCxnSpPr>
            <a:cxnSpLocks/>
            <a:stCxn id="26" idx="3"/>
          </p:cNvCxnSpPr>
          <p:nvPr/>
        </p:nvCxnSpPr>
        <p:spPr>
          <a:xfrm>
            <a:off x="5921099" y="5737156"/>
            <a:ext cx="0" cy="282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BA1019C-2AE3-4D30-B685-16879B335912}"/>
              </a:ext>
            </a:extLst>
          </p:cNvPr>
          <p:cNvSpPr/>
          <p:nvPr/>
        </p:nvSpPr>
        <p:spPr>
          <a:xfrm>
            <a:off x="5181600" y="6073706"/>
            <a:ext cx="2286000" cy="55569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Finding Human activity</a:t>
            </a:r>
            <a:endParaRPr lang="en-IN" dirty="0">
              <a:solidFill>
                <a:schemeClr val="tx1"/>
              </a:solidFill>
            </a:endParaRPr>
          </a:p>
        </p:txBody>
      </p:sp>
    </p:spTree>
    <p:extLst>
      <p:ext uri="{BB962C8B-B14F-4D97-AF65-F5344CB8AC3E}">
        <p14:creationId xmlns:p14="http://schemas.microsoft.com/office/powerpoint/2010/main" val="67996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4387ED-B8F1-46CB-9289-4834E2FC558C}"/>
              </a:ext>
            </a:extLst>
          </p:cNvPr>
          <p:cNvSpPr>
            <a:spLocks noGrp="1"/>
          </p:cNvSpPr>
          <p:nvPr>
            <p:ph type="title"/>
          </p:nvPr>
        </p:nvSpPr>
        <p:spPr/>
        <p:txBody>
          <a:bodyPr/>
          <a:lstStyle/>
          <a:p>
            <a:pPr algn="l"/>
            <a:r>
              <a:rPr lang="en-IN" dirty="0"/>
              <a:t>Use Case Diagram</a:t>
            </a:r>
          </a:p>
        </p:txBody>
      </p:sp>
      <p:sp>
        <p:nvSpPr>
          <p:cNvPr id="2" name="Date Placeholder 1">
            <a:extLst>
              <a:ext uri="{FF2B5EF4-FFF2-40B4-BE49-F238E27FC236}">
                <a16:creationId xmlns:a16="http://schemas.microsoft.com/office/drawing/2014/main" id="{F6062AA9-7543-46B2-B150-F3F7A4D25592}"/>
              </a:ext>
            </a:extLst>
          </p:cNvPr>
          <p:cNvSpPr>
            <a:spLocks noGrp="1"/>
          </p:cNvSpPr>
          <p:nvPr>
            <p:ph type="dt" sz="half" idx="10"/>
          </p:nvPr>
        </p:nvSpPr>
        <p:spPr/>
        <p:txBody>
          <a:bodyPr/>
          <a:lstStyle/>
          <a:p>
            <a:fld id="{9828E112-8377-45A9-BD19-18629BBD0547}" type="datetime3">
              <a:rPr lang="en-US" smtClean="0"/>
              <a:pPr/>
              <a:t>13 December 2023</a:t>
            </a:fld>
            <a:endParaRPr lang="en-US"/>
          </a:p>
        </p:txBody>
      </p:sp>
      <p:sp>
        <p:nvSpPr>
          <p:cNvPr id="3" name="Footer Placeholder 2">
            <a:extLst>
              <a:ext uri="{FF2B5EF4-FFF2-40B4-BE49-F238E27FC236}">
                <a16:creationId xmlns:a16="http://schemas.microsoft.com/office/drawing/2014/main" id="{1F7F5007-AEA1-4790-837C-3BBFE6053585}"/>
              </a:ext>
            </a:extLst>
          </p:cNvPr>
          <p:cNvSpPr>
            <a:spLocks noGrp="1"/>
          </p:cNvSpPr>
          <p:nvPr>
            <p:ph type="ftr" sz="quarter" idx="11"/>
          </p:nvPr>
        </p:nvSpPr>
        <p:spPr/>
        <p:txBody>
          <a:bodyPr/>
          <a:lstStyle/>
          <a:p>
            <a:r>
              <a:rPr lang="en-US" dirty="0"/>
              <a:t>Department of CS</a:t>
            </a:r>
          </a:p>
        </p:txBody>
      </p:sp>
      <p:sp>
        <p:nvSpPr>
          <p:cNvPr id="4" name="Slide Number Placeholder 3">
            <a:extLst>
              <a:ext uri="{FF2B5EF4-FFF2-40B4-BE49-F238E27FC236}">
                <a16:creationId xmlns:a16="http://schemas.microsoft.com/office/drawing/2014/main" id="{9B126F23-0974-4D00-9D2A-4689B214B0EC}"/>
              </a:ext>
            </a:extLst>
          </p:cNvPr>
          <p:cNvSpPr>
            <a:spLocks noGrp="1"/>
          </p:cNvSpPr>
          <p:nvPr>
            <p:ph type="sldNum" sz="quarter" idx="12"/>
          </p:nvPr>
        </p:nvSpPr>
        <p:spPr/>
        <p:txBody>
          <a:bodyPr/>
          <a:lstStyle/>
          <a:p>
            <a:fld id="{7B28076C-CE04-4A00-BFAA-A90EA8355859}" type="slidenum">
              <a:rPr lang="en-US" smtClean="0"/>
              <a:pPr/>
              <a:t>6</a:t>
            </a:fld>
            <a:endParaRPr lang="en-US"/>
          </a:p>
        </p:txBody>
      </p:sp>
      <p:pic>
        <p:nvPicPr>
          <p:cNvPr id="7" name="Content Placeholder 6">
            <a:extLst>
              <a:ext uri="{FF2B5EF4-FFF2-40B4-BE49-F238E27FC236}">
                <a16:creationId xmlns:a16="http://schemas.microsoft.com/office/drawing/2014/main" id="{AAC16AE6-29C3-4712-B309-C0B75AC4B4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11846"/>
            <a:ext cx="8229600" cy="4502670"/>
          </a:xfrm>
          <a:prstGeom prst="rect">
            <a:avLst/>
          </a:prstGeom>
          <a:noFill/>
          <a:ln>
            <a:noFill/>
          </a:ln>
        </p:spPr>
      </p:pic>
    </p:spTree>
    <p:extLst>
      <p:ext uri="{BB962C8B-B14F-4D97-AF65-F5344CB8AC3E}">
        <p14:creationId xmlns:p14="http://schemas.microsoft.com/office/powerpoint/2010/main" val="1418835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E802-ED1C-4CB0-8E45-BE1A4CE27BC0}"/>
              </a:ext>
            </a:extLst>
          </p:cNvPr>
          <p:cNvSpPr>
            <a:spLocks noGrp="1"/>
          </p:cNvSpPr>
          <p:nvPr>
            <p:ph type="title"/>
          </p:nvPr>
        </p:nvSpPr>
        <p:spPr/>
        <p:txBody>
          <a:bodyPr/>
          <a:lstStyle/>
          <a:p>
            <a:pPr algn="l"/>
            <a:r>
              <a:rPr lang="en-IN" dirty="0"/>
              <a:t>Algorithms</a:t>
            </a:r>
          </a:p>
        </p:txBody>
      </p:sp>
      <p:sp>
        <p:nvSpPr>
          <p:cNvPr id="3" name="Content Placeholder 2">
            <a:extLst>
              <a:ext uri="{FF2B5EF4-FFF2-40B4-BE49-F238E27FC236}">
                <a16:creationId xmlns:a16="http://schemas.microsoft.com/office/drawing/2014/main" id="{4FDE422F-EEE9-4FAE-A2D5-15D672A51CDE}"/>
              </a:ext>
            </a:extLst>
          </p:cNvPr>
          <p:cNvSpPr>
            <a:spLocks noGrp="1"/>
          </p:cNvSpPr>
          <p:nvPr>
            <p:ph idx="1"/>
          </p:nvPr>
        </p:nvSpPr>
        <p:spPr/>
        <p:txBody>
          <a:bodyPr>
            <a:normAutofit lnSpcReduction="10000"/>
          </a:bodyPr>
          <a:lstStyle/>
          <a:p>
            <a:r>
              <a:rPr lang="en-US" sz="2000" dirty="0">
                <a:solidFill>
                  <a:srgbClr val="555555"/>
                </a:solidFill>
                <a:latin typeface="Helvetica Neue"/>
              </a:rPr>
              <a:t>The algorithms</a:t>
            </a:r>
            <a:r>
              <a:rPr lang="en-US" sz="2000" b="0" i="0" dirty="0">
                <a:solidFill>
                  <a:srgbClr val="555555"/>
                </a:solidFill>
                <a:effectLst/>
                <a:latin typeface="Helvetica Neue"/>
              </a:rPr>
              <a:t> will evaluate a diverse set of nonlinear and ensemble machine learning algorithms, specifically: </a:t>
            </a:r>
          </a:p>
          <a:p>
            <a:pPr marL="0" indent="0">
              <a:buNone/>
            </a:pPr>
            <a:r>
              <a:rPr lang="en-IN" sz="2400" b="0" i="0" dirty="0">
                <a:solidFill>
                  <a:srgbClr val="555555"/>
                </a:solidFill>
                <a:effectLst/>
                <a:latin typeface="Helvetica Neue"/>
              </a:rPr>
              <a:t>Nonlinear Algorithms:</a:t>
            </a:r>
            <a:endParaRPr lang="en-US" sz="2000" b="0" i="0" dirty="0">
              <a:solidFill>
                <a:srgbClr val="555555"/>
              </a:solidFill>
              <a:effectLst/>
              <a:latin typeface="Helvetica Neue"/>
            </a:endParaRPr>
          </a:p>
          <a:p>
            <a:pPr algn="l" fontAlgn="base">
              <a:buFont typeface="Arial" panose="020B0604020202020204" pitchFamily="34" charset="0"/>
              <a:buChar char="•"/>
            </a:pPr>
            <a:r>
              <a:rPr lang="en-US" sz="2000" dirty="0">
                <a:solidFill>
                  <a:srgbClr val="555555"/>
                </a:solidFill>
                <a:latin typeface="Helvetica Neue"/>
              </a:rPr>
              <a:t>Linear </a:t>
            </a:r>
            <a:r>
              <a:rPr lang="en-US" sz="2000" b="0" i="0" dirty="0">
                <a:solidFill>
                  <a:srgbClr val="555555"/>
                </a:solidFill>
                <a:effectLst/>
                <a:latin typeface="Helvetica Neue"/>
              </a:rPr>
              <a:t>Regression </a:t>
            </a:r>
          </a:p>
          <a:p>
            <a:pPr algn="l" fontAlgn="base">
              <a:buFont typeface="Arial" panose="020B0604020202020204" pitchFamily="34" charset="0"/>
              <a:buChar char="•"/>
            </a:pPr>
            <a:r>
              <a:rPr lang="en-US" sz="2000" b="0" i="0" dirty="0">
                <a:solidFill>
                  <a:srgbClr val="555555"/>
                </a:solidFill>
                <a:effectLst/>
                <a:latin typeface="Helvetica Neue"/>
              </a:rPr>
              <a:t>Support Vector Machine</a:t>
            </a:r>
          </a:p>
          <a:p>
            <a:pPr algn="l" fontAlgn="base">
              <a:buFont typeface="Arial" panose="020B0604020202020204" pitchFamily="34" charset="0"/>
              <a:buChar char="•"/>
            </a:pPr>
            <a:r>
              <a:rPr lang="en-US" sz="2000" b="0" i="0" dirty="0">
                <a:solidFill>
                  <a:srgbClr val="555555"/>
                </a:solidFill>
                <a:effectLst/>
                <a:latin typeface="Helvetica Neue"/>
              </a:rPr>
              <a:t>KNN Algorithm</a:t>
            </a:r>
          </a:p>
          <a:p>
            <a:pPr algn="l" fontAlgn="base">
              <a:buFont typeface="Arial" panose="020B0604020202020204" pitchFamily="34" charset="0"/>
              <a:buChar char="•"/>
            </a:pPr>
            <a:endParaRPr lang="en-US" sz="2000" b="0" i="0" dirty="0">
              <a:solidFill>
                <a:srgbClr val="555555"/>
              </a:solidFill>
              <a:effectLst/>
              <a:latin typeface="Helvetica Neue"/>
            </a:endParaRPr>
          </a:p>
          <a:p>
            <a:pPr marL="0" indent="0" algn="l" fontAlgn="base">
              <a:buNone/>
            </a:pPr>
            <a:br>
              <a:rPr lang="en-US" sz="1400" b="0" i="0" dirty="0">
                <a:solidFill>
                  <a:srgbClr val="555555"/>
                </a:solidFill>
                <a:effectLst/>
                <a:latin typeface="Helvetica Neue"/>
              </a:rPr>
            </a:br>
            <a:r>
              <a:rPr lang="en-US" sz="2400" b="0" dirty="0">
                <a:solidFill>
                  <a:srgbClr val="555555"/>
                </a:solidFill>
                <a:effectLst/>
                <a:latin typeface="Helvetica Neue"/>
              </a:rPr>
              <a:t>Ensemble Algorithms</a:t>
            </a:r>
            <a:r>
              <a:rPr lang="en-US" sz="1000" b="0" dirty="0">
                <a:solidFill>
                  <a:srgbClr val="555555"/>
                </a:solidFill>
                <a:effectLst/>
                <a:latin typeface="Helvetica Neue"/>
              </a:rPr>
              <a:t>:</a:t>
            </a:r>
          </a:p>
          <a:p>
            <a:pPr algn="l" fontAlgn="base">
              <a:buFont typeface="Arial" panose="020B0604020202020204" pitchFamily="34" charset="0"/>
              <a:buChar char="•"/>
            </a:pPr>
            <a:r>
              <a:rPr lang="en-US" sz="2000" b="0" i="0" dirty="0">
                <a:solidFill>
                  <a:srgbClr val="555555"/>
                </a:solidFill>
                <a:effectLst/>
                <a:latin typeface="Helvetica Neue"/>
              </a:rPr>
              <a:t>Decision Trees</a:t>
            </a:r>
          </a:p>
          <a:p>
            <a:pPr algn="l" fontAlgn="base">
              <a:buFont typeface="Arial" panose="020B0604020202020204" pitchFamily="34" charset="0"/>
              <a:buChar char="•"/>
            </a:pPr>
            <a:r>
              <a:rPr lang="en-US" sz="2000" b="0" i="0" dirty="0">
                <a:solidFill>
                  <a:srgbClr val="555555"/>
                </a:solidFill>
                <a:effectLst/>
                <a:latin typeface="Helvetica Neue"/>
              </a:rPr>
              <a:t>Random Forest</a:t>
            </a:r>
          </a:p>
          <a:p>
            <a:pPr marL="0" indent="0" algn="l" fontAlgn="base">
              <a:buNone/>
            </a:pPr>
            <a:endParaRPr lang="en-US" sz="2000" b="0" i="0" dirty="0">
              <a:solidFill>
                <a:srgbClr val="555555"/>
              </a:solidFill>
              <a:effectLst/>
              <a:latin typeface="Helvetica Neue"/>
            </a:endParaRPr>
          </a:p>
          <a:p>
            <a:pPr marL="0" indent="0" algn="l" fontAlgn="base">
              <a:buNone/>
            </a:pPr>
            <a:br>
              <a:rPr lang="en-US" sz="1400" dirty="0"/>
            </a:br>
            <a:endParaRPr lang="en-IN" sz="2400" dirty="0"/>
          </a:p>
        </p:txBody>
      </p:sp>
      <p:sp>
        <p:nvSpPr>
          <p:cNvPr id="4" name="Date Placeholder 3">
            <a:extLst>
              <a:ext uri="{FF2B5EF4-FFF2-40B4-BE49-F238E27FC236}">
                <a16:creationId xmlns:a16="http://schemas.microsoft.com/office/drawing/2014/main" id="{5699425D-4A48-4A7D-9E1E-42A44B344EF3}"/>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D88C4B93-485E-4476-ADE0-09B02E60F9D2}"/>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B3630C19-7D7E-48D5-85B6-308D8EE49436}"/>
              </a:ext>
            </a:extLst>
          </p:cNvPr>
          <p:cNvSpPr>
            <a:spLocks noGrp="1"/>
          </p:cNvSpPr>
          <p:nvPr>
            <p:ph type="sldNum" sz="quarter" idx="12"/>
          </p:nvPr>
        </p:nvSpPr>
        <p:spPr/>
        <p:txBody>
          <a:bodyPr/>
          <a:lstStyle/>
          <a:p>
            <a:fld id="{7B28076C-CE04-4A00-BFAA-A90EA8355859}" type="slidenum">
              <a:rPr lang="en-US" smtClean="0"/>
              <a:pPr/>
              <a:t>7</a:t>
            </a:fld>
            <a:endParaRPr lang="en-US"/>
          </a:p>
        </p:txBody>
      </p:sp>
    </p:spTree>
    <p:extLst>
      <p:ext uri="{BB962C8B-B14F-4D97-AF65-F5344CB8AC3E}">
        <p14:creationId xmlns:p14="http://schemas.microsoft.com/office/powerpoint/2010/main" val="299176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88A2916-C0A4-4267-9374-48ED518F9068}" type="datetime3">
              <a:rPr lang="en-US" smtClean="0"/>
              <a:pPr/>
              <a:t>13 December 2023</a:t>
            </a:fld>
            <a:endParaRPr lang="en-US"/>
          </a:p>
        </p:txBody>
      </p:sp>
      <p:sp>
        <p:nvSpPr>
          <p:cNvPr id="5" name="Footer Placeholder 4"/>
          <p:cNvSpPr>
            <a:spLocks noGrp="1"/>
          </p:cNvSpPr>
          <p:nvPr>
            <p:ph type="ftr" sz="quarter" idx="11"/>
          </p:nvPr>
        </p:nvSpPr>
        <p:spPr/>
        <p:txBody>
          <a:bodyPr/>
          <a:lstStyle/>
          <a:p>
            <a:r>
              <a:rPr lang="en-US" dirty="0"/>
              <a:t>Department of CS</a:t>
            </a:r>
          </a:p>
        </p:txBody>
      </p:sp>
      <p:sp>
        <p:nvSpPr>
          <p:cNvPr id="6" name="Slide Number Placeholder 5"/>
          <p:cNvSpPr>
            <a:spLocks noGrp="1"/>
          </p:cNvSpPr>
          <p:nvPr>
            <p:ph type="sldNum" sz="quarter" idx="12"/>
          </p:nvPr>
        </p:nvSpPr>
        <p:spPr/>
        <p:txBody>
          <a:bodyPr/>
          <a:lstStyle/>
          <a:p>
            <a:fld id="{7B28076C-CE04-4A00-BFAA-A90EA8355859}" type="slidenum">
              <a:rPr lang="en-US" smtClean="0"/>
              <a:pPr/>
              <a:t>8</a:t>
            </a:fld>
            <a:endParaRPr lang="en-US"/>
          </a:p>
        </p:txBody>
      </p:sp>
      <p:sp>
        <p:nvSpPr>
          <p:cNvPr id="8" name="Content Placeholder 2"/>
          <p:cNvSpPr>
            <a:spLocks noGrp="1"/>
          </p:cNvSpPr>
          <p:nvPr>
            <p:ph idx="1"/>
          </p:nvPr>
        </p:nvSpPr>
        <p:spPr>
          <a:xfrm>
            <a:off x="457200" y="1600200"/>
            <a:ext cx="8229600" cy="4525963"/>
          </a:xfrm>
        </p:spPr>
        <p:txBody>
          <a:bodyPr>
            <a:normAutofit fontScale="92500" lnSpcReduction="10000"/>
          </a:bodyPr>
          <a:lstStyle/>
          <a:p>
            <a:pPr lvl="1" indent="-342900" algn="just">
              <a:spcAft>
                <a:spcPts val="1000"/>
              </a:spcAft>
              <a:buFont typeface="Symbol" panose="05050102010706020507" pitchFamily="18" charset="2"/>
              <a:buChar char=""/>
            </a:pPr>
            <a:r>
              <a:rPr lang="en-IN" sz="2000" dirty="0"/>
              <a:t>Data validation process (Module-01) </a:t>
            </a:r>
          </a:p>
          <a:p>
            <a:pPr lvl="1" indent="-342900" algn="just">
              <a:spcAft>
                <a:spcPts val="1000"/>
              </a:spcAft>
              <a:buFont typeface="Symbol" panose="05050102010706020507" pitchFamily="18" charset="2"/>
              <a:buChar char=""/>
            </a:pPr>
            <a:r>
              <a:rPr lang="en-IN" sz="2000" dirty="0"/>
              <a:t> Data Visualization and Splitting dataset(Module-02) </a:t>
            </a:r>
          </a:p>
          <a:p>
            <a:pPr lvl="1" indent="-342900" algn="just">
              <a:spcAft>
                <a:spcPts val="1000"/>
              </a:spcAft>
              <a:buFont typeface="Symbol" panose="05050102010706020507" pitchFamily="18" charset="2"/>
              <a:buChar char=""/>
            </a:pPr>
            <a:r>
              <a:rPr lang="en-IN" sz="2000" dirty="0"/>
              <a:t> Accuracy results of Logistic Regression algorithm (Module-03)</a:t>
            </a:r>
          </a:p>
          <a:p>
            <a:pPr lvl="1" indent="-342900" algn="just">
              <a:spcAft>
                <a:spcPts val="1000"/>
              </a:spcAft>
              <a:buFont typeface="Symbol" panose="05050102010706020507" pitchFamily="18" charset="2"/>
              <a:buChar char=""/>
            </a:pPr>
            <a:r>
              <a:rPr lang="en-IN" sz="2000" dirty="0"/>
              <a:t>  Accuracy results of Linear Support Vector Classifier(Module-04) </a:t>
            </a:r>
          </a:p>
          <a:p>
            <a:pPr lvl="1" indent="-342900" algn="just">
              <a:spcAft>
                <a:spcPts val="1000"/>
              </a:spcAft>
              <a:buFont typeface="Symbol" panose="05050102010706020507" pitchFamily="18" charset="2"/>
              <a:buChar char=""/>
            </a:pPr>
            <a:r>
              <a:rPr lang="en-IN" sz="2000" dirty="0"/>
              <a:t>Accuracy results of SVM algorithm  (Module-05)</a:t>
            </a:r>
          </a:p>
          <a:p>
            <a:pPr lvl="1" indent="-342900" algn="just">
              <a:spcAft>
                <a:spcPts val="1000"/>
              </a:spcAft>
              <a:buFont typeface="Symbol" panose="05050102010706020507" pitchFamily="18" charset="2"/>
              <a:buChar char=""/>
            </a:pPr>
            <a:r>
              <a:rPr lang="en-IN" sz="2000" dirty="0"/>
              <a:t> Accuracy results of Decision Tree algorithm (Module-06)</a:t>
            </a:r>
          </a:p>
          <a:p>
            <a:pPr lvl="1" indent="-342900" algn="just">
              <a:spcAft>
                <a:spcPts val="1000"/>
              </a:spcAft>
              <a:buFont typeface="Symbol" panose="05050102010706020507" pitchFamily="18" charset="2"/>
              <a:buChar char=""/>
            </a:pPr>
            <a:r>
              <a:rPr lang="en-IN" sz="2000" dirty="0"/>
              <a:t>Accuracy results of Random Forest algorithm (Module-07)</a:t>
            </a:r>
          </a:p>
          <a:p>
            <a:pPr lvl="1" indent="-342900" algn="just">
              <a:spcAft>
                <a:spcPts val="1000"/>
              </a:spcAft>
              <a:buFont typeface="Symbol" panose="05050102010706020507" pitchFamily="18" charset="2"/>
              <a:buChar char=""/>
            </a:pPr>
            <a:r>
              <a:rPr lang="en-IN" sz="2000" dirty="0"/>
              <a:t>Accuracy results of KNN Algorithm(module-08)</a:t>
            </a:r>
          </a:p>
          <a:p>
            <a:pPr lvl="1" indent="-342900" algn="just">
              <a:spcAft>
                <a:spcPts val="1000"/>
              </a:spcAft>
              <a:buFont typeface="Symbol" panose="05050102010706020507" pitchFamily="18" charset="2"/>
              <a:buChar char=""/>
            </a:pPr>
            <a:r>
              <a:rPr lang="en-IN" sz="2000" dirty="0"/>
              <a:t>Comparison between performance of all the algorithms(module-09)</a:t>
            </a:r>
          </a:p>
          <a:p>
            <a:pPr lvl="1" indent="-342900" algn="just">
              <a:spcAft>
                <a:spcPts val="1000"/>
              </a:spcAft>
              <a:buFont typeface="Symbol" panose="05050102010706020507" pitchFamily="18" charset="2"/>
              <a:buChar char=""/>
            </a:pPr>
            <a:r>
              <a:rPr lang="en-IN" sz="2000" dirty="0"/>
              <a:t> GUI based prediction results of human activity (Flask)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F2B44DD-6666-C9AF-95A4-3A919CA7EE6E}"/>
              </a:ext>
            </a:extLst>
          </p:cNvPr>
          <p:cNvSpPr txBox="1"/>
          <p:nvPr/>
        </p:nvSpPr>
        <p:spPr>
          <a:xfrm>
            <a:off x="304800" y="309924"/>
            <a:ext cx="2190023" cy="769441"/>
          </a:xfrm>
          <a:prstGeom prst="rect">
            <a:avLst/>
          </a:prstGeom>
          <a:noFill/>
        </p:spPr>
        <p:txBody>
          <a:bodyPr wrap="none" rtlCol="0">
            <a:spAutoFit/>
          </a:bodyPr>
          <a:lstStyle/>
          <a:p>
            <a:r>
              <a:rPr lang="en-IN" sz="4400" dirty="0">
                <a:solidFill>
                  <a:prstClr val="black"/>
                </a:solidFill>
                <a:latin typeface="Calibri"/>
                <a:ea typeface="+mj-ea"/>
                <a:cs typeface="+mj-cs"/>
              </a:rPr>
              <a:t>Modules</a:t>
            </a:r>
            <a:endParaRPr lang="en-US" dirty="0"/>
          </a:p>
        </p:txBody>
      </p:sp>
    </p:spTree>
    <p:extLst>
      <p:ext uri="{BB962C8B-B14F-4D97-AF65-F5344CB8AC3E}">
        <p14:creationId xmlns:p14="http://schemas.microsoft.com/office/powerpoint/2010/main" val="252648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0D17-E5A7-4F09-934B-B5FE037EDC6B}"/>
              </a:ext>
            </a:extLst>
          </p:cNvPr>
          <p:cNvSpPr>
            <a:spLocks noGrp="1"/>
          </p:cNvSpPr>
          <p:nvPr>
            <p:ph type="title"/>
          </p:nvPr>
        </p:nvSpPr>
        <p:spPr/>
        <p:txBody>
          <a:bodyPr>
            <a:noAutofit/>
          </a:bodyPr>
          <a:lstStyle/>
          <a:p>
            <a:pPr algn="l"/>
            <a:r>
              <a:rPr lang="en-IN" altLang="en-US" sz="3600" dirty="0">
                <a:latin typeface="Arial" panose="020B0604020202020204" pitchFamily="34" charset="0"/>
                <a:cs typeface="Arial" panose="020B0604020202020204" pitchFamily="34" charset="0"/>
              </a:rPr>
              <a:t>System Requirements</a:t>
            </a:r>
            <a:endParaRPr lang="en-IN" sz="3600" dirty="0"/>
          </a:p>
        </p:txBody>
      </p:sp>
      <p:sp>
        <p:nvSpPr>
          <p:cNvPr id="3" name="Content Placeholder 2">
            <a:extLst>
              <a:ext uri="{FF2B5EF4-FFF2-40B4-BE49-F238E27FC236}">
                <a16:creationId xmlns:a16="http://schemas.microsoft.com/office/drawing/2014/main" id="{D62013B5-A040-4E30-AAEB-AACADF482CA7}"/>
              </a:ext>
            </a:extLst>
          </p:cNvPr>
          <p:cNvSpPr>
            <a:spLocks noGrp="1"/>
          </p:cNvSpPr>
          <p:nvPr>
            <p:ph idx="1"/>
          </p:nvPr>
        </p:nvSpPr>
        <p:spPr/>
        <p:txBody>
          <a:bodyPr/>
          <a:lstStyle/>
          <a:p>
            <a:pPr>
              <a:buFont typeface="Wingdings" panose="05000000000000000000" pitchFamily="2" charset="2"/>
              <a:buChar char="Ø"/>
            </a:pPr>
            <a:r>
              <a:rPr lang="en-IN" sz="3200" dirty="0">
                <a:latin typeface="Arial" panose="020B0604020202020204" pitchFamily="34" charset="0"/>
                <a:cs typeface="Arial" panose="020B0604020202020204" pitchFamily="34" charset="0"/>
                <a:sym typeface="+mn-ea"/>
              </a:rPr>
              <a:t>Software Requirements</a:t>
            </a:r>
            <a:endParaRPr lang="en-IN" sz="3200" dirty="0">
              <a:latin typeface="Arial" panose="020B0604020202020204" pitchFamily="34" charset="0"/>
              <a:cs typeface="Arial" panose="020B0604020202020204" pitchFamily="34" charset="0"/>
            </a:endParaRPr>
          </a:p>
          <a:p>
            <a:pPr marL="457200" algn="just">
              <a:lnSpc>
                <a:spcPct val="106000"/>
              </a:lnSpc>
              <a:spcAft>
                <a:spcPts val="800"/>
              </a:spcAft>
            </a:pPr>
            <a:r>
              <a:rPr lang="en-IN" sz="2000" dirty="0">
                <a:effectLst/>
                <a:latin typeface="Arial" panose="020B0604020202020204" pitchFamily="34" charset="0"/>
                <a:ea typeface="Calibri" panose="020F0502020204030204" pitchFamily="34" charset="0"/>
                <a:cs typeface="Arial" panose="020B0604020202020204" pitchFamily="34" charset="0"/>
              </a:rPr>
              <a:t>Operating System 		: Windows </a:t>
            </a:r>
          </a:p>
          <a:p>
            <a:pPr marL="457200" algn="just">
              <a:lnSpc>
                <a:spcPct val="106000"/>
              </a:lnSpc>
              <a:spcAft>
                <a:spcPts val="800"/>
              </a:spcAft>
            </a:pPr>
            <a:r>
              <a:rPr lang="en-IN" sz="2000" dirty="0">
                <a:effectLst/>
                <a:latin typeface="Arial" panose="020B0604020202020204" pitchFamily="34" charset="0"/>
                <a:ea typeface="Calibri" panose="020F0502020204030204" pitchFamily="34" charset="0"/>
                <a:cs typeface="Arial" panose="020B0604020202020204" pitchFamily="34" charset="0"/>
              </a:rPr>
              <a:t> Tool   			: Anaconda with </a:t>
            </a:r>
            <a:r>
              <a:rPr lang="en-IN" sz="2000" dirty="0" err="1">
                <a:effectLst/>
                <a:latin typeface="Arial" panose="020B0604020202020204" pitchFamily="34" charset="0"/>
                <a:ea typeface="Calibri" panose="020F0502020204030204" pitchFamily="34" charset="0"/>
                <a:cs typeface="Arial" panose="020B0604020202020204" pitchFamily="34" charset="0"/>
              </a:rPr>
              <a:t>Jupyter</a:t>
            </a:r>
            <a:r>
              <a:rPr lang="en-IN" sz="2000" dirty="0">
                <a:effectLst/>
                <a:latin typeface="Arial" panose="020B0604020202020204" pitchFamily="34" charset="0"/>
                <a:ea typeface="Calibri" panose="020F0502020204030204" pitchFamily="34" charset="0"/>
                <a:cs typeface="Arial" panose="020B0604020202020204" pitchFamily="34" charset="0"/>
              </a:rPr>
              <a:t> Notebook</a:t>
            </a:r>
          </a:p>
          <a:p>
            <a:pPr>
              <a:buFont typeface="Wingdings" panose="05000000000000000000" pitchFamily="2" charset="2"/>
              <a:buChar char="Ø"/>
            </a:pPr>
            <a:r>
              <a:rPr lang="en-IN" sz="3200" dirty="0">
                <a:latin typeface="Arial" panose="020B0604020202020204" pitchFamily="34" charset="0"/>
                <a:cs typeface="Arial" panose="020B0604020202020204" pitchFamily="34" charset="0"/>
                <a:sym typeface="+mn-ea"/>
              </a:rPr>
              <a:t>Hardware Requirements</a:t>
            </a:r>
            <a:endParaRPr lang="en-IN" sz="3200" dirty="0">
              <a:latin typeface="Arial" panose="020B0604020202020204" pitchFamily="34" charset="0"/>
              <a:cs typeface="Arial" panose="020B0604020202020204" pitchFamily="34" charset="0"/>
            </a:endParaRPr>
          </a:p>
          <a:p>
            <a:pPr marL="457200" algn="just">
              <a:lnSpc>
                <a:spcPct val="106000"/>
              </a:lnSpc>
              <a:spcAft>
                <a:spcPts val="800"/>
              </a:spcAft>
            </a:pPr>
            <a:r>
              <a:rPr lang="en-IN" sz="2000" dirty="0">
                <a:effectLst/>
                <a:latin typeface="Arial" panose="020B0604020202020204" pitchFamily="34" charset="0"/>
                <a:ea typeface="Calibri" panose="020F0502020204030204" pitchFamily="34" charset="0"/>
                <a:cs typeface="Arial" panose="020B0604020202020204" pitchFamily="34" charset="0"/>
              </a:rPr>
              <a:t>Processor   			: </a:t>
            </a:r>
            <a:r>
              <a:rPr lang="en-IN" sz="2400" dirty="0"/>
              <a:t>Pentium IV/III</a:t>
            </a:r>
            <a:endParaRPr lang="en-IN" sz="2400" dirty="0">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06000"/>
              </a:lnSpc>
              <a:spcAft>
                <a:spcPts val="800"/>
              </a:spcAft>
            </a:pPr>
            <a:r>
              <a:rPr lang="en-IN" sz="2000" dirty="0">
                <a:effectLst/>
                <a:latin typeface="Arial" panose="020B0604020202020204" pitchFamily="34" charset="0"/>
                <a:ea typeface="Calibri" panose="020F0502020204030204" pitchFamily="34" charset="0"/>
                <a:cs typeface="Arial" panose="020B0604020202020204" pitchFamily="34" charset="0"/>
              </a:rPr>
              <a:t>Hard disk   			: minimum 80 GB</a:t>
            </a:r>
          </a:p>
          <a:p>
            <a:pPr marL="457200" algn="just">
              <a:lnSpc>
                <a:spcPct val="106000"/>
              </a:lnSpc>
              <a:spcAft>
                <a:spcPts val="800"/>
              </a:spcAft>
            </a:pPr>
            <a:r>
              <a:rPr lang="en-IN" sz="2000" dirty="0">
                <a:effectLst/>
                <a:latin typeface="Arial" panose="020B0604020202020204" pitchFamily="34" charset="0"/>
                <a:ea typeface="Calibri" panose="020F0502020204030204" pitchFamily="34" charset="0"/>
                <a:cs typeface="Arial" panose="020B0604020202020204" pitchFamily="34" charset="0"/>
              </a:rPr>
              <a:t>RAM        			: minimum </a:t>
            </a:r>
            <a:r>
              <a:rPr lang="en-IN" sz="2000" dirty="0">
                <a:latin typeface="Arial" panose="020B0604020202020204" pitchFamily="34" charset="0"/>
                <a:ea typeface="Calibri" panose="020F0502020204030204" pitchFamily="34" charset="0"/>
                <a:cs typeface="Arial" panose="020B0604020202020204" pitchFamily="34" charset="0"/>
              </a:rPr>
              <a:t>2 </a:t>
            </a:r>
            <a:r>
              <a:rPr lang="en-IN" sz="2000" dirty="0">
                <a:effectLst/>
                <a:latin typeface="Arial" panose="020B0604020202020204" pitchFamily="34" charset="0"/>
                <a:ea typeface="Calibri" panose="020F0502020204030204" pitchFamily="34" charset="0"/>
                <a:cs typeface="Arial" panose="020B0604020202020204" pitchFamily="34" charset="0"/>
              </a:rPr>
              <a:t>GB</a:t>
            </a:r>
          </a:p>
        </p:txBody>
      </p:sp>
      <p:sp>
        <p:nvSpPr>
          <p:cNvPr id="4" name="Date Placeholder 3">
            <a:extLst>
              <a:ext uri="{FF2B5EF4-FFF2-40B4-BE49-F238E27FC236}">
                <a16:creationId xmlns:a16="http://schemas.microsoft.com/office/drawing/2014/main" id="{566A1163-5E30-4C70-8236-D8D868837754}"/>
              </a:ext>
            </a:extLst>
          </p:cNvPr>
          <p:cNvSpPr>
            <a:spLocks noGrp="1"/>
          </p:cNvSpPr>
          <p:nvPr>
            <p:ph type="dt" sz="half" idx="10"/>
          </p:nvPr>
        </p:nvSpPr>
        <p:spPr/>
        <p:txBody>
          <a:bodyPr/>
          <a:lstStyle/>
          <a:p>
            <a:fld id="{A2414E9F-A237-4082-B37B-D926ADB268EE}" type="datetime3">
              <a:rPr lang="en-US" smtClean="0"/>
              <a:pPr/>
              <a:t>13 December 2023</a:t>
            </a:fld>
            <a:endParaRPr lang="en-US"/>
          </a:p>
        </p:txBody>
      </p:sp>
      <p:sp>
        <p:nvSpPr>
          <p:cNvPr id="5" name="Footer Placeholder 4">
            <a:extLst>
              <a:ext uri="{FF2B5EF4-FFF2-40B4-BE49-F238E27FC236}">
                <a16:creationId xmlns:a16="http://schemas.microsoft.com/office/drawing/2014/main" id="{B359D2BD-44EC-403C-A5E0-BF5466413EDC}"/>
              </a:ext>
            </a:extLst>
          </p:cNvPr>
          <p:cNvSpPr>
            <a:spLocks noGrp="1"/>
          </p:cNvSpPr>
          <p:nvPr>
            <p:ph type="ftr" sz="quarter" idx="11"/>
          </p:nvPr>
        </p:nvSpPr>
        <p:spPr/>
        <p:txBody>
          <a:bodyPr/>
          <a:lstStyle/>
          <a:p>
            <a:r>
              <a:rPr lang="en-US" dirty="0"/>
              <a:t>Department of CS</a:t>
            </a:r>
          </a:p>
        </p:txBody>
      </p:sp>
      <p:sp>
        <p:nvSpPr>
          <p:cNvPr id="6" name="Slide Number Placeholder 5">
            <a:extLst>
              <a:ext uri="{FF2B5EF4-FFF2-40B4-BE49-F238E27FC236}">
                <a16:creationId xmlns:a16="http://schemas.microsoft.com/office/drawing/2014/main" id="{950D8EE2-17D4-42AE-861D-E34F6E732D3D}"/>
              </a:ext>
            </a:extLst>
          </p:cNvPr>
          <p:cNvSpPr>
            <a:spLocks noGrp="1"/>
          </p:cNvSpPr>
          <p:nvPr>
            <p:ph type="sldNum" sz="quarter" idx="12"/>
          </p:nvPr>
        </p:nvSpPr>
        <p:spPr/>
        <p:txBody>
          <a:bodyPr/>
          <a:lstStyle/>
          <a:p>
            <a:fld id="{7B28076C-CE04-4A00-BFAA-A90EA8355859}" type="slidenum">
              <a:rPr lang="en-US" smtClean="0"/>
              <a:pPr/>
              <a:t>9</a:t>
            </a:fld>
            <a:endParaRPr lang="en-US"/>
          </a:p>
        </p:txBody>
      </p:sp>
    </p:spTree>
    <p:extLst>
      <p:ext uri="{BB962C8B-B14F-4D97-AF65-F5344CB8AC3E}">
        <p14:creationId xmlns:p14="http://schemas.microsoft.com/office/powerpoint/2010/main" val="142867509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1897</TotalTime>
  <Words>1395</Words>
  <Application>Microsoft Macintosh PowerPoint</Application>
  <PresentationFormat>On-screen Show (4:3)</PresentationFormat>
  <Paragraphs>252</Paragraphs>
  <Slides>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Caladea</vt:lpstr>
      <vt:lpstr>Calibri</vt:lpstr>
      <vt:lpstr>Helvetica Neue</vt:lpstr>
      <vt:lpstr>NexusSerif</vt:lpstr>
      <vt:lpstr>Symbol</vt:lpstr>
      <vt:lpstr>Times New Roman</vt:lpstr>
      <vt:lpstr>Wingdings</vt:lpstr>
      <vt:lpstr>Custom Design</vt:lpstr>
      <vt:lpstr> </vt:lpstr>
      <vt:lpstr>Presentation Outline</vt:lpstr>
      <vt:lpstr>Dataset</vt:lpstr>
      <vt:lpstr>Advantages:</vt:lpstr>
      <vt:lpstr>Work flow diagram</vt:lpstr>
      <vt:lpstr>Use Case Diagram</vt:lpstr>
      <vt:lpstr>Algorithms</vt:lpstr>
      <vt:lpstr>PowerPoint Presentation</vt:lpstr>
      <vt:lpstr>System Requirements</vt:lpstr>
      <vt:lpstr>Results and Output Module1 : Data Validation Process</vt:lpstr>
      <vt:lpstr>PowerPoint Presentation</vt:lpstr>
      <vt:lpstr>Module 2 : Data Visualization and splitting the             data set</vt:lpstr>
      <vt:lpstr>PowerPoint Presentation</vt:lpstr>
      <vt:lpstr>PowerPoint Presentation</vt:lpstr>
      <vt:lpstr>Observation</vt:lpstr>
      <vt:lpstr>Module 3 : Accuracy results of Logistic Regression algorithm</vt:lpstr>
      <vt:lpstr>PowerPoint Presentation</vt:lpstr>
      <vt:lpstr>PowerPoint Presentation</vt:lpstr>
      <vt:lpstr>Observation</vt:lpstr>
      <vt:lpstr>Module 4: Accuracy results of Linear SVC </vt:lpstr>
      <vt:lpstr>PowerPoint Presentation</vt:lpstr>
      <vt:lpstr>PowerPoint Presentation</vt:lpstr>
      <vt:lpstr>Observation</vt:lpstr>
      <vt:lpstr>Module 5 : Accuracy results of SVM algorithm </vt:lpstr>
      <vt:lpstr>PowerPoint Presentation</vt:lpstr>
      <vt:lpstr>PowerPoint Presentation</vt:lpstr>
      <vt:lpstr>Observation</vt:lpstr>
      <vt:lpstr>Module 6 : Accuracy results of Decision Tree Algorithm</vt:lpstr>
      <vt:lpstr>PowerPoint Presentation</vt:lpstr>
      <vt:lpstr>PowerPoint Presentation</vt:lpstr>
      <vt:lpstr>Observation</vt:lpstr>
      <vt:lpstr>Module 7: Accuracy results of Random Forest Algorithm</vt:lpstr>
      <vt:lpstr>PowerPoint Presentation</vt:lpstr>
      <vt:lpstr>PowerPoint Presentation</vt:lpstr>
      <vt:lpstr>Observation</vt:lpstr>
      <vt:lpstr>Module 8 : Accuracy and the results of KNN Algorithm</vt:lpstr>
      <vt:lpstr>PowerPoint Presentation</vt:lpstr>
      <vt:lpstr>PowerPoint Presentation</vt:lpstr>
      <vt:lpstr>Observation</vt:lpstr>
      <vt:lpstr>Module 9:Comparison between performance of all the algorithms</vt:lpstr>
      <vt:lpstr>PowerPoint Presentation</vt:lpstr>
      <vt:lpstr>PowerPoint Presentation</vt:lpstr>
      <vt:lpstr>Conclusion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Dumpali, Sharath Chandra Reddy</cp:lastModifiedBy>
  <cp:revision>151</cp:revision>
  <dcterms:created xsi:type="dcterms:W3CDTF">2019-11-06T07:48:53Z</dcterms:created>
  <dcterms:modified xsi:type="dcterms:W3CDTF">2023-12-13T16:16:11Z</dcterms:modified>
</cp:coreProperties>
</file>